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384" autoAdjust="0"/>
  </p:normalViewPr>
  <p:slideViewPr>
    <p:cSldViewPr>
      <p:cViewPr>
        <p:scale>
          <a:sx n="40" d="100"/>
          <a:sy n="40" d="100"/>
        </p:scale>
        <p:origin x="-2034" y="-558"/>
      </p:cViewPr>
      <p:guideLst>
        <p:guide orient="horz" pos="2160"/>
        <p:guide pos="2880"/>
      </p:guideLst>
    </p:cSldViewPr>
  </p:slideViewPr>
  <p:notesTextViewPr>
    <p:cViewPr>
      <p:scale>
        <a:sx n="100" d="100"/>
        <a:sy n="100" d="100"/>
      </p:scale>
      <p:origin x="0" y="726"/>
    </p:cViewPr>
  </p:notesTextViewPr>
  <p:notesViewPr>
    <p:cSldViewPr>
      <p:cViewPr varScale="1">
        <p:scale>
          <a:sx n="34" d="100"/>
          <a:sy n="34" d="100"/>
        </p:scale>
        <p:origin x="-177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2/18/2014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dirty="0"/>
          </a:p>
        </p:txBody>
      </p:sp>
    </p:spTree>
    <p:extLst>
      <p:ext uri="{BB962C8B-B14F-4D97-AF65-F5344CB8AC3E}">
        <p14:creationId xmlns:p14="http://schemas.microsoft.com/office/powerpoint/2010/main" val="2781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2/18/2014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dirty="0"/>
          </a:p>
        </p:txBody>
      </p:sp>
    </p:spTree>
    <p:extLst>
      <p:ext uri="{BB962C8B-B14F-4D97-AF65-F5344CB8AC3E}">
        <p14:creationId xmlns:p14="http://schemas.microsoft.com/office/powerpoint/2010/main" val="2771262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smtClean="0"/>
              <a:t>question. Ask </a:t>
            </a:r>
            <a:r>
              <a:rPr lang="en-US" sz="900" dirty="0" smtClean="0"/>
              <a:t>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er. Give the example of teach + er…someone who teaches. Say to do the same thing for port, but that someone who ports doesn’t make sense, so they will need to look at the MEANING for port…to carry from one palace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47E2E-5EEE-470B-9039-14AD640FC657}" type="datetimeFigureOut">
              <a:rPr lang="en-US" smtClean="0"/>
              <a:pPr/>
              <a:t>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347E2E-5EEE-470B-9039-14AD640FC657}" type="datetimeFigureOut">
              <a:rPr lang="en-US" smtClean="0"/>
              <a:pPr/>
              <a:t>2/18/2014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347E2E-5EEE-470B-9039-14AD640FC657}" type="datetimeFigureOut">
              <a:rPr lang="en-US" smtClean="0"/>
              <a:pPr/>
              <a:t>2/18/2014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347E2E-5EEE-470B-9039-14AD640FC657}" type="datetimeFigureOut">
              <a:rPr lang="en-US" smtClean="0"/>
              <a:pPr/>
              <a:t>2/18/2014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2/18/2014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2/18/2014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2/18/2014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45E">
            <a:alpha val="54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47E2E-5EEE-470B-9039-14AD640FC657}" type="datetimeFigureOut">
              <a:rPr lang="en-US" smtClean="0"/>
              <a:pPr/>
              <a:t>2/18/2014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382AF-7B84-449F-8573-51231B6471D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a:t>
            </a:r>
            <a:endParaRPr lang="en-US" dirty="0"/>
          </a:p>
        </p:txBody>
      </p:sp>
      <p:sp>
        <p:nvSpPr>
          <p:cNvPr id="3" name="Subtitle 2"/>
          <p:cNvSpPr>
            <a:spLocks noGrp="1"/>
          </p:cNvSpPr>
          <p:nvPr>
            <p:ph type="subTitle" idx="1"/>
          </p:nvPr>
        </p:nvSpPr>
        <p:spPr/>
        <p:txBody>
          <a:bodyPr/>
          <a:lstStyle/>
          <a:p>
            <a:endParaRPr lang="en-US" dirty="0" smtClean="0"/>
          </a:p>
          <a:p>
            <a:r>
              <a:rPr lang="en-US" dirty="0" smtClean="0"/>
              <a:t>Red Hot Root Words</a:t>
            </a:r>
          </a:p>
          <a:p>
            <a:r>
              <a:rPr lang="en-US" dirty="0" smtClean="0"/>
              <a:t>11-2-09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pitiful</a:t>
            </a:r>
            <a:endParaRPr lang="en-US" b="1" u="sng" dirty="0"/>
          </a:p>
        </p:txBody>
      </p:sp>
      <p:sp>
        <p:nvSpPr>
          <p:cNvPr id="3" name="Content Placeholder 2"/>
          <p:cNvSpPr>
            <a:spLocks noGrp="1"/>
          </p:cNvSpPr>
          <p:nvPr>
            <p:ph sz="half" idx="1"/>
          </p:nvPr>
        </p:nvSpPr>
        <p:spPr>
          <a:xfrm>
            <a:off x="228600" y="1447800"/>
            <a:ext cx="4267200" cy="5181600"/>
          </a:xfrm>
        </p:spPr>
        <p:txBody>
          <a:bodyPr>
            <a:normAutofit/>
          </a:bodyPr>
          <a:lstStyle/>
          <a:p>
            <a:r>
              <a:rPr lang="en-US" sz="3600" dirty="0" smtClean="0"/>
              <a:t>adj</a:t>
            </a:r>
            <a:endParaRPr lang="en-US" sz="3600" dirty="0" smtClean="0"/>
          </a:p>
          <a:p>
            <a:endParaRPr lang="en-US" sz="3600" dirty="0" smtClean="0">
              <a:solidFill>
                <a:srgbClr val="FF0000"/>
              </a:solidFill>
            </a:endParaRPr>
          </a:p>
          <a:p>
            <a:r>
              <a:rPr lang="en-US" dirty="0" smtClean="0"/>
              <a:t>Deserving or </a:t>
            </a:r>
            <a:r>
              <a:rPr lang="en-US" dirty="0" smtClean="0"/>
              <a:t>calling forth </a:t>
            </a:r>
            <a:r>
              <a:rPr lang="en-US" dirty="0" smtClean="0"/>
              <a:t>pity; miserable; sorrowful</a:t>
            </a:r>
          </a:p>
          <a:p>
            <a:endParaRPr lang="en-US" i="1" dirty="0" smtClean="0"/>
          </a:p>
          <a:p>
            <a:r>
              <a:rPr lang="en-US" i="1" dirty="0" smtClean="0"/>
              <a:t>What a pitiful sight it was! There sat our cat dripping wet and shaking with cold.</a:t>
            </a:r>
            <a:endParaRPr lang="en-US" i="1" dirty="0"/>
          </a:p>
        </p:txBody>
      </p:sp>
      <p:pic>
        <p:nvPicPr>
          <p:cNvPr id="6" name="Content Placeholder 5" descr="cat.jpg"/>
          <p:cNvPicPr>
            <a:picLocks noGrp="1" noChangeAspect="1"/>
          </p:cNvPicPr>
          <p:nvPr>
            <p:ph sz="half" idx="2"/>
          </p:nvPr>
        </p:nvPicPr>
        <p:blipFill>
          <a:blip r:embed="rId3"/>
          <a:stretch>
            <a:fillRect/>
          </a:stretch>
        </p:blipFill>
        <p:spPr>
          <a:xfrm>
            <a:off x="5638800" y="1600200"/>
            <a:ext cx="2362200" cy="417505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vengeful</a:t>
            </a:r>
            <a:endParaRPr lang="en-US" b="1" u="sng" dirty="0"/>
          </a:p>
        </p:txBody>
      </p:sp>
      <p:sp>
        <p:nvSpPr>
          <p:cNvPr id="3" name="Content Placeholder 2"/>
          <p:cNvSpPr>
            <a:spLocks noGrp="1"/>
          </p:cNvSpPr>
          <p:nvPr>
            <p:ph sz="half" idx="1"/>
          </p:nvPr>
        </p:nvSpPr>
        <p:spPr>
          <a:xfrm>
            <a:off x="228600" y="1295400"/>
            <a:ext cx="4267200" cy="5257800"/>
          </a:xfrm>
        </p:spPr>
        <p:txBody>
          <a:bodyPr>
            <a:normAutofit lnSpcReduction="10000"/>
          </a:bodyPr>
          <a:lstStyle/>
          <a:p>
            <a:r>
              <a:rPr lang="en-US" sz="3600" dirty="0" smtClean="0"/>
              <a:t>Adj</a:t>
            </a:r>
          </a:p>
          <a:p>
            <a:endParaRPr lang="en-US" sz="3600" dirty="0" smtClean="0"/>
          </a:p>
          <a:p>
            <a:r>
              <a:rPr lang="en-US" sz="3600" dirty="0" smtClean="0"/>
              <a:t>Full of a need to get even or repay an injury or an offense</a:t>
            </a:r>
          </a:p>
          <a:p>
            <a:endParaRPr lang="en-US" sz="3600" dirty="0" smtClean="0"/>
          </a:p>
          <a:p>
            <a:r>
              <a:rPr lang="en-US" sz="3600" dirty="0" smtClean="0"/>
              <a:t>It is usually better to be forgiving than to be vengeful.</a:t>
            </a:r>
          </a:p>
          <a:p>
            <a:endParaRPr lang="en-US" sz="3600" dirty="0" smtClean="0"/>
          </a:p>
          <a:p>
            <a:endParaRPr lang="en-US" dirty="0"/>
          </a:p>
        </p:txBody>
      </p:sp>
      <p:pic>
        <p:nvPicPr>
          <p:cNvPr id="5" name="Picture 4" descr="venge.jpg"/>
          <p:cNvPicPr>
            <a:picLocks noChangeAspect="1"/>
          </p:cNvPicPr>
          <p:nvPr/>
        </p:nvPicPr>
        <p:blipFill>
          <a:blip r:embed="rId3"/>
          <a:stretch>
            <a:fillRect/>
          </a:stretch>
        </p:blipFill>
        <p:spPr>
          <a:xfrm>
            <a:off x="4800600" y="1447800"/>
            <a:ext cx="3586163" cy="444795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Verbose</a:t>
            </a:r>
            <a:endParaRPr lang="en-US" b="1" u="sng" dirty="0"/>
          </a:p>
        </p:txBody>
      </p:sp>
      <p:sp>
        <p:nvSpPr>
          <p:cNvPr id="3" name="Content Placeholder 2"/>
          <p:cNvSpPr>
            <a:spLocks noGrp="1"/>
          </p:cNvSpPr>
          <p:nvPr>
            <p:ph sz="half" idx="1"/>
          </p:nvPr>
        </p:nvSpPr>
        <p:spPr>
          <a:xfrm>
            <a:off x="0" y="1219200"/>
            <a:ext cx="4495800" cy="5638800"/>
          </a:xfrm>
        </p:spPr>
        <p:txBody>
          <a:bodyPr>
            <a:noAutofit/>
          </a:bodyPr>
          <a:lstStyle/>
          <a:p>
            <a:r>
              <a:rPr lang="en-US" sz="3200" dirty="0" smtClean="0"/>
              <a:t>Adjective</a:t>
            </a:r>
          </a:p>
          <a:p>
            <a:endParaRPr lang="en-US" sz="3200" dirty="0" smtClean="0"/>
          </a:p>
          <a:p>
            <a:r>
              <a:rPr lang="en-US" sz="3200" dirty="0" smtClean="0"/>
              <a:t>Using more words than are necessary</a:t>
            </a:r>
          </a:p>
          <a:p>
            <a:endParaRPr lang="en-US" sz="3200" i="1" dirty="0" smtClean="0"/>
          </a:p>
          <a:p>
            <a:r>
              <a:rPr lang="en-US" sz="3200" i="1" dirty="0" smtClean="0"/>
              <a:t>My science teacher is verbose. You usually fall asleep before he finishes his explanation.</a:t>
            </a:r>
          </a:p>
          <a:p>
            <a:endParaRPr lang="en-US" sz="3600" dirty="0"/>
          </a:p>
        </p:txBody>
      </p:sp>
      <p:pic>
        <p:nvPicPr>
          <p:cNvPr id="5" name="Picture 4" descr="science.jpg"/>
          <p:cNvPicPr>
            <a:picLocks noChangeAspect="1"/>
          </p:cNvPicPr>
          <p:nvPr/>
        </p:nvPicPr>
        <p:blipFill>
          <a:blip r:embed="rId3"/>
          <a:stretch>
            <a:fillRect/>
          </a:stretch>
        </p:blipFill>
        <p:spPr>
          <a:xfrm>
            <a:off x="4724400" y="2057400"/>
            <a:ext cx="3962400" cy="29718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Suffixes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80894964"/>
              </p:ext>
            </p:extLst>
          </p:nvPr>
        </p:nvGraphicFramePr>
        <p:xfrm>
          <a:off x="457200" y="1600200"/>
          <a:ext cx="8763000" cy="6333555"/>
        </p:xfrm>
        <a:graphic>
          <a:graphicData uri="http://schemas.openxmlformats.org/drawingml/2006/table">
            <a:tbl>
              <a:tblPr firstRow="1" bandRow="1">
                <a:tableStyleId>{35758FB7-9AC5-4552-8A53-C91805E547FA}</a:tableStyleId>
              </a:tblPr>
              <a:tblGrid>
                <a:gridCol w="8763000"/>
              </a:tblGrid>
              <a:tr h="524444">
                <a:tc>
                  <a:txBody>
                    <a:bodyPr/>
                    <a:lstStyle/>
                    <a:p>
                      <a:pPr marL="0" marR="0" algn="l">
                        <a:spcBef>
                          <a:spcPts val="0"/>
                        </a:spcBef>
                        <a:spcAft>
                          <a:spcPts val="0"/>
                        </a:spcAft>
                      </a:pPr>
                      <a:r>
                        <a:rPr lang="en-US" sz="2800" dirty="0" smtClean="0">
                          <a:solidFill>
                            <a:srgbClr val="FFFFFF"/>
                          </a:solidFill>
                          <a:latin typeface="Calibri"/>
                          <a:ea typeface="Calibri"/>
                          <a:cs typeface="Times New Roman"/>
                        </a:rPr>
                        <a:t>Suffixes</a:t>
                      </a:r>
                      <a:r>
                        <a:rPr lang="en-US" sz="2800" baseline="0" dirty="0" smtClean="0">
                          <a:solidFill>
                            <a:srgbClr val="FFFFFF"/>
                          </a:solidFill>
                          <a:latin typeface="Calibri"/>
                          <a:ea typeface="Calibri"/>
                          <a:cs typeface="Times New Roman"/>
                        </a:rPr>
                        <a:t>      </a:t>
                      </a:r>
                      <a:r>
                        <a:rPr lang="en-US" sz="2800" dirty="0" smtClean="0">
                          <a:solidFill>
                            <a:srgbClr val="FFFFFF"/>
                          </a:solidFill>
                          <a:latin typeface="Calibri"/>
                          <a:ea typeface="Calibri"/>
                          <a:cs typeface="Times New Roman"/>
                        </a:rPr>
                        <a:t>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380555">
                <a:tc>
                  <a:txBody>
                    <a:bodyPr/>
                    <a:lstStyle/>
                    <a:p>
                      <a:pPr algn="l"/>
                      <a:r>
                        <a:rPr lang="en-US" sz="2800" dirty="0" smtClean="0">
                          <a:latin typeface="Calibri"/>
                        </a:rPr>
                        <a:t>ful                     </a:t>
                      </a:r>
                      <a:r>
                        <a:rPr lang="en-US" sz="2800" baseline="0" dirty="0" smtClean="0">
                          <a:latin typeface="Calibri"/>
                        </a:rPr>
                        <a:t>     full of</a:t>
                      </a:r>
                      <a:r>
                        <a:rPr lang="en-US" sz="2800" dirty="0" smtClean="0">
                          <a:latin typeface="Calibri"/>
                        </a:rPr>
                        <a:t>                             joyful,</a:t>
                      </a:r>
                      <a:r>
                        <a:rPr lang="en-US" sz="2800" baseline="0" dirty="0" smtClean="0">
                          <a:latin typeface="Calibri"/>
                        </a:rPr>
                        <a:t> wonderful</a:t>
                      </a:r>
                      <a:r>
                        <a:rPr lang="en-US" sz="2800" dirty="0" smtClean="0">
                          <a:latin typeface="Calibri"/>
                        </a:rPr>
                        <a:t>                                                                        less                        without                         fearless</a:t>
                      </a:r>
                    </a:p>
                    <a:p>
                      <a:pPr algn="l"/>
                      <a:r>
                        <a:rPr lang="en-US" sz="2800" dirty="0" smtClean="0">
                          <a:latin typeface="Calibri"/>
                        </a:rPr>
                        <a:t>ose, ous                full of, excessive</a:t>
                      </a:r>
                      <a:r>
                        <a:rPr lang="en-US" sz="2800" baseline="0" dirty="0" smtClean="0">
                          <a:latin typeface="Calibri"/>
                        </a:rPr>
                        <a:t>          joyous, </a:t>
                      </a:r>
                      <a:r>
                        <a:rPr lang="en-US" sz="2800" baseline="0" dirty="0" smtClean="0">
                          <a:latin typeface="Calibri"/>
                        </a:rPr>
                        <a:t>grandiose</a:t>
                      </a:r>
                      <a:endParaRPr lang="en-US" sz="2800" dirty="0" smtClean="0">
                        <a:latin typeface="Calibri"/>
                      </a:endParaRPr>
                    </a:p>
                  </a:txBody>
                  <a:tcPr marL="68580" marR="68580" marT="0" marB="0"/>
                </a:tc>
              </a:tr>
              <a:tr h="3048001">
                <a:tc>
                  <a:txBody>
                    <a:bodyPr/>
                    <a:lstStyle/>
                    <a:p>
                      <a:pPr algn="l"/>
                      <a:endParaRPr lang="en-US" sz="2400" dirty="0">
                        <a:latin typeface="Calibri"/>
                      </a:endParaRPr>
                    </a:p>
                  </a:txBody>
                  <a:tcPr marL="68580" marR="68580" marT="0" marB="0"/>
                </a:tc>
              </a:tr>
              <a:tr h="1380555">
                <a:tc>
                  <a:txBody>
                    <a:bodyPr/>
                    <a:lstStyle/>
                    <a:p>
                      <a:pPr algn="l"/>
                      <a:endParaRPr lang="en-US" sz="24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US" b="1" dirty="0" smtClean="0"/>
              <a:t>bellicose			</a:t>
            </a:r>
            <a:endParaRPr lang="en-US" b="1" u="sng" dirty="0"/>
          </a:p>
        </p:txBody>
      </p:sp>
      <p:sp>
        <p:nvSpPr>
          <p:cNvPr id="3" name="Content Placeholder 2"/>
          <p:cNvSpPr>
            <a:spLocks noGrp="1"/>
          </p:cNvSpPr>
          <p:nvPr>
            <p:ph sz="half" idx="1"/>
          </p:nvPr>
        </p:nvSpPr>
        <p:spPr>
          <a:xfrm>
            <a:off x="228600" y="1371600"/>
            <a:ext cx="4343400" cy="5257800"/>
          </a:xfrm>
        </p:spPr>
        <p:txBody>
          <a:bodyPr>
            <a:normAutofit lnSpcReduction="10000"/>
          </a:bodyPr>
          <a:lstStyle/>
          <a:p>
            <a:r>
              <a:rPr lang="en-US" sz="3200" dirty="0" smtClean="0"/>
              <a:t>adj</a:t>
            </a:r>
            <a:endParaRPr lang="en-US" sz="3200" dirty="0" smtClean="0"/>
          </a:p>
          <a:p>
            <a:endParaRPr lang="en-US" sz="3200" dirty="0" smtClean="0"/>
          </a:p>
          <a:p>
            <a:r>
              <a:rPr lang="en-US" sz="3200" dirty="0" smtClean="0"/>
              <a:t>Very quarrelsome; full of hostility; inclined to fight</a:t>
            </a:r>
          </a:p>
          <a:p>
            <a:endParaRPr lang="en-US" sz="3200" dirty="0" smtClean="0"/>
          </a:p>
          <a:p>
            <a:r>
              <a:rPr lang="en-US" sz="3200" dirty="0" smtClean="0"/>
              <a:t>The bull was in a bellicose mood and charged at the boys who teased it.</a:t>
            </a:r>
            <a:endParaRPr lang="en-US" sz="3200" dirty="0"/>
          </a:p>
        </p:txBody>
      </p:sp>
      <p:pic>
        <p:nvPicPr>
          <p:cNvPr id="6" name="Content Placeholder 5" descr="bull.jpg"/>
          <p:cNvPicPr>
            <a:picLocks noGrp="1" noChangeAspect="1"/>
          </p:cNvPicPr>
          <p:nvPr>
            <p:ph sz="half" idx="2"/>
          </p:nvPr>
        </p:nvPicPr>
        <p:blipFill>
          <a:blip r:embed="rId3"/>
          <a:stretch>
            <a:fillRect/>
          </a:stretch>
        </p:blipFill>
        <p:spPr>
          <a:xfrm>
            <a:off x="5105400" y="1143000"/>
            <a:ext cx="3180398" cy="4800599"/>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doubtful</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3600" dirty="0" smtClean="0"/>
              <a:t>Adj</a:t>
            </a:r>
          </a:p>
          <a:p>
            <a:endParaRPr lang="en-US" sz="3600" dirty="0" smtClean="0"/>
          </a:p>
          <a:p>
            <a:r>
              <a:rPr lang="en-US" sz="3600" dirty="0" smtClean="0"/>
              <a:t>Full of uncertainty; undecided</a:t>
            </a:r>
          </a:p>
          <a:p>
            <a:endParaRPr lang="en-US" sz="3600" dirty="0" smtClean="0"/>
          </a:p>
          <a:p>
            <a:r>
              <a:rPr lang="en-US" sz="3600" dirty="0" smtClean="0"/>
              <a:t>It’s doubtful that you’ll be able to go, but it won’t hurt to ask.</a:t>
            </a:r>
          </a:p>
        </p:txBody>
      </p:sp>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 name="Content Placeholder 6" descr="doubt.jpg"/>
          <p:cNvPicPr>
            <a:picLocks noGrp="1" noChangeAspect="1"/>
          </p:cNvPicPr>
          <p:nvPr>
            <p:ph sz="half" idx="2"/>
          </p:nvPr>
        </p:nvPicPr>
        <p:blipFill>
          <a:blip r:embed="rId3"/>
          <a:stretch>
            <a:fillRect/>
          </a:stretch>
        </p:blipFill>
        <p:spPr>
          <a:xfrm>
            <a:off x="5029200" y="1143000"/>
            <a:ext cx="3288159" cy="42672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dutiful</a:t>
            </a:r>
            <a:endParaRPr lang="en-US" b="1" u="sng" dirty="0"/>
          </a:p>
        </p:txBody>
      </p:sp>
      <p:sp>
        <p:nvSpPr>
          <p:cNvPr id="3" name="Content Placeholder 2"/>
          <p:cNvSpPr>
            <a:spLocks noGrp="1"/>
          </p:cNvSpPr>
          <p:nvPr>
            <p:ph sz="half" idx="1"/>
          </p:nvPr>
        </p:nvSpPr>
        <p:spPr>
          <a:xfrm>
            <a:off x="228600" y="1219200"/>
            <a:ext cx="4267200" cy="5486400"/>
          </a:xfrm>
        </p:spPr>
        <p:txBody>
          <a:bodyPr>
            <a:normAutofit fontScale="92500" lnSpcReduction="10000"/>
          </a:bodyPr>
          <a:lstStyle/>
          <a:p>
            <a:r>
              <a:rPr lang="en-US" sz="3600" dirty="0" smtClean="0"/>
              <a:t>Adj</a:t>
            </a:r>
          </a:p>
          <a:p>
            <a:endParaRPr lang="en-US" sz="3600" dirty="0" smtClean="0"/>
          </a:p>
          <a:p>
            <a:r>
              <a:rPr lang="en-US" sz="3600" dirty="0" smtClean="0"/>
              <a:t>Obedient; full of an obligation to fulfill one’s duty</a:t>
            </a:r>
          </a:p>
          <a:p>
            <a:endParaRPr lang="en-US" sz="3600" dirty="0" smtClean="0"/>
          </a:p>
          <a:p>
            <a:r>
              <a:rPr lang="en-US" sz="3600" dirty="0" smtClean="0"/>
              <a:t>She was such a dutiful child, always doing what her parents requested and expected.</a:t>
            </a:r>
          </a:p>
        </p:txBody>
      </p:sp>
      <p:pic>
        <p:nvPicPr>
          <p:cNvPr id="9" name="Content Placeholder 8" descr="chorse.jpg"/>
          <p:cNvPicPr>
            <a:picLocks noGrp="1" noChangeAspect="1"/>
          </p:cNvPicPr>
          <p:nvPr>
            <p:ph sz="half" idx="2"/>
          </p:nvPr>
        </p:nvPicPr>
        <p:blipFill>
          <a:blip r:embed="rId3"/>
          <a:stretch>
            <a:fillRect/>
          </a:stretch>
        </p:blipFill>
        <p:spPr>
          <a:xfrm>
            <a:off x="5181600" y="1447800"/>
            <a:ext cx="3200400" cy="41148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effortless</a:t>
            </a:r>
            <a:endParaRPr lang="en-US" dirty="0"/>
          </a:p>
        </p:txBody>
      </p:sp>
      <p:sp>
        <p:nvSpPr>
          <p:cNvPr id="3" name="Content Placeholder 2"/>
          <p:cNvSpPr>
            <a:spLocks noGrp="1"/>
          </p:cNvSpPr>
          <p:nvPr>
            <p:ph sz="half" idx="1"/>
          </p:nvPr>
        </p:nvSpPr>
        <p:spPr>
          <a:xfrm>
            <a:off x="228600" y="1676400"/>
            <a:ext cx="4343400" cy="4953000"/>
          </a:xfrm>
        </p:spPr>
        <p:txBody>
          <a:bodyPr>
            <a:normAutofit lnSpcReduction="10000"/>
          </a:bodyPr>
          <a:lstStyle/>
          <a:p>
            <a:r>
              <a:rPr lang="en-US" sz="3600" dirty="0" smtClean="0"/>
              <a:t>adj</a:t>
            </a:r>
            <a:endParaRPr lang="en-US" sz="3600" dirty="0" smtClean="0"/>
          </a:p>
          <a:p>
            <a:endParaRPr lang="en-US" sz="3600" dirty="0" smtClean="0"/>
          </a:p>
          <a:p>
            <a:r>
              <a:rPr lang="en-US" sz="3200" dirty="0" smtClean="0"/>
              <a:t>Easy; not requiring mental or physical exertion</a:t>
            </a:r>
          </a:p>
          <a:p>
            <a:pPr>
              <a:buNone/>
            </a:pPr>
            <a:endParaRPr lang="en-US" sz="3200" dirty="0" smtClean="0"/>
          </a:p>
          <a:p>
            <a:r>
              <a:rPr lang="en-US" sz="3200" dirty="0" smtClean="0"/>
              <a:t>Lifting the heavy rock was an effortless task for the muscular man.</a:t>
            </a:r>
            <a:endParaRPr lang="en-US" sz="3200" dirty="0"/>
          </a:p>
        </p:txBody>
      </p:sp>
      <p:pic>
        <p:nvPicPr>
          <p:cNvPr id="7" name="Content Placeholder 6" descr="man.jpg"/>
          <p:cNvPicPr>
            <a:picLocks noGrp="1" noChangeAspect="1"/>
          </p:cNvPicPr>
          <p:nvPr>
            <p:ph sz="half" idx="2"/>
          </p:nvPr>
        </p:nvPicPr>
        <p:blipFill>
          <a:blip r:embed="rId3"/>
          <a:stretch>
            <a:fillRect/>
          </a:stretch>
        </p:blipFill>
        <p:spPr>
          <a:xfrm>
            <a:off x="5562600" y="1219200"/>
            <a:ext cx="2895600" cy="489066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joyless</a:t>
            </a:r>
            <a:endParaRPr lang="en-US" dirty="0"/>
          </a:p>
        </p:txBody>
      </p:sp>
      <p:sp>
        <p:nvSpPr>
          <p:cNvPr id="6" name="Content Placeholder 5"/>
          <p:cNvSpPr>
            <a:spLocks noGrp="1"/>
          </p:cNvSpPr>
          <p:nvPr>
            <p:ph sz="half" idx="1"/>
          </p:nvPr>
        </p:nvSpPr>
        <p:spPr>
          <a:xfrm>
            <a:off x="228600" y="1295400"/>
            <a:ext cx="4038600" cy="5562600"/>
          </a:xfrm>
        </p:spPr>
        <p:txBody>
          <a:bodyPr>
            <a:normAutofit/>
          </a:bodyPr>
          <a:lstStyle/>
          <a:p>
            <a:r>
              <a:rPr lang="en-US" sz="3200" dirty="0" smtClean="0"/>
              <a:t>Adj	</a:t>
            </a:r>
          </a:p>
          <a:p>
            <a:endParaRPr lang="en-US" sz="3200" dirty="0" smtClean="0"/>
          </a:p>
          <a:p>
            <a:r>
              <a:rPr lang="en-US" sz="3200" dirty="0" smtClean="0"/>
              <a:t>Gloomy; without joy or gladness; full of desperation</a:t>
            </a:r>
          </a:p>
          <a:p>
            <a:endParaRPr lang="en-US" sz="3200" dirty="0" smtClean="0"/>
          </a:p>
          <a:p>
            <a:r>
              <a:rPr lang="en-US" sz="3200" dirty="0" smtClean="0"/>
              <a:t>Hers was a joyless life, full of disappointments and sadness.</a:t>
            </a:r>
            <a:endParaRPr lang="en-US" dirty="0"/>
          </a:p>
        </p:txBody>
      </p:sp>
      <p:pic>
        <p:nvPicPr>
          <p:cNvPr id="8" name="Content Placeholder 7" descr="depressed.jpg"/>
          <p:cNvPicPr>
            <a:picLocks noGrp="1" noChangeAspect="1"/>
          </p:cNvPicPr>
          <p:nvPr>
            <p:ph sz="half" idx="2"/>
          </p:nvPr>
        </p:nvPicPr>
        <p:blipFill>
          <a:blip r:embed="rId3"/>
          <a:stretch>
            <a:fillRect/>
          </a:stretch>
        </p:blipFill>
        <p:spPr>
          <a:xfrm>
            <a:off x="5410200" y="1447800"/>
            <a:ext cx="2552700" cy="369476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merciful</a:t>
            </a:r>
            <a:endParaRPr lang="en-US" b="1" u="sng" dirty="0"/>
          </a:p>
        </p:txBody>
      </p:sp>
      <p:sp>
        <p:nvSpPr>
          <p:cNvPr id="3" name="Content Placeholder 2"/>
          <p:cNvSpPr>
            <a:spLocks noGrp="1"/>
          </p:cNvSpPr>
          <p:nvPr>
            <p:ph sz="half" idx="1"/>
          </p:nvPr>
        </p:nvSpPr>
        <p:spPr>
          <a:xfrm>
            <a:off x="228600" y="1371600"/>
            <a:ext cx="4495800" cy="5486400"/>
          </a:xfrm>
        </p:spPr>
        <p:txBody>
          <a:bodyPr>
            <a:normAutofit fontScale="92500" lnSpcReduction="10000"/>
          </a:bodyPr>
          <a:lstStyle/>
          <a:p>
            <a:r>
              <a:rPr lang="en-US" sz="3600" dirty="0" smtClean="0"/>
              <a:t>adjective</a:t>
            </a:r>
          </a:p>
          <a:p>
            <a:endParaRPr lang="en-US" sz="4000" dirty="0" smtClean="0"/>
          </a:p>
          <a:p>
            <a:r>
              <a:rPr lang="en-US" sz="3200" dirty="0" smtClean="0"/>
              <a:t>Full of mercy or willingness to forgive; compassionate; charitable</a:t>
            </a:r>
          </a:p>
          <a:p>
            <a:endParaRPr lang="en-US" sz="3200" dirty="0" smtClean="0"/>
          </a:p>
          <a:p>
            <a:r>
              <a:rPr lang="en-US" sz="3200" dirty="0" smtClean="0"/>
              <a:t>My neighbor is the kindest, most merciful person you would ever want to meet.</a:t>
            </a:r>
          </a:p>
          <a:p>
            <a:endParaRPr lang="en-US" dirty="0"/>
          </a:p>
        </p:txBody>
      </p:sp>
      <p:pic>
        <p:nvPicPr>
          <p:cNvPr id="8" name="Picture 7" descr="compassion.jpg"/>
          <p:cNvPicPr>
            <a:picLocks noChangeAspect="1"/>
          </p:cNvPicPr>
          <p:nvPr/>
        </p:nvPicPr>
        <p:blipFill>
          <a:blip r:embed="rId3"/>
          <a:stretch>
            <a:fillRect/>
          </a:stretch>
        </p:blipFill>
        <p:spPr>
          <a:xfrm>
            <a:off x="4953000" y="1752600"/>
            <a:ext cx="3429000" cy="41148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morose</a:t>
            </a:r>
            <a:endParaRPr lang="en-US" b="1" u="sng" dirty="0"/>
          </a:p>
        </p:txBody>
      </p:sp>
      <p:sp>
        <p:nvSpPr>
          <p:cNvPr id="3" name="Content Placeholder 2"/>
          <p:cNvSpPr>
            <a:spLocks noGrp="1"/>
          </p:cNvSpPr>
          <p:nvPr>
            <p:ph sz="half" idx="1"/>
          </p:nvPr>
        </p:nvSpPr>
        <p:spPr>
          <a:xfrm>
            <a:off x="152400" y="1371600"/>
            <a:ext cx="4343400" cy="5257800"/>
          </a:xfrm>
        </p:spPr>
        <p:txBody>
          <a:bodyPr>
            <a:normAutofit lnSpcReduction="10000"/>
          </a:bodyPr>
          <a:lstStyle/>
          <a:p>
            <a:r>
              <a:rPr lang="en-US" sz="3600" dirty="0" smtClean="0"/>
              <a:t>adj</a:t>
            </a:r>
            <a:endParaRPr lang="en-US" sz="3600" dirty="0" smtClean="0"/>
          </a:p>
          <a:p>
            <a:endParaRPr lang="en-US" sz="3600" dirty="0" smtClean="0"/>
          </a:p>
          <a:p>
            <a:r>
              <a:rPr lang="en-US" sz="3200" dirty="0" smtClean="0"/>
              <a:t>Gloomy; unsociable; tending to be sulky</a:t>
            </a:r>
          </a:p>
          <a:p>
            <a:endParaRPr lang="en-US" sz="3200" dirty="0" smtClean="0"/>
          </a:p>
          <a:p>
            <a:r>
              <a:rPr lang="en-US" sz="3200" dirty="0" smtClean="0"/>
              <a:t>His morose personality meant that other people found it difficult to be around him.</a:t>
            </a:r>
          </a:p>
          <a:p>
            <a:endParaRPr lang="en-US" dirty="0"/>
          </a:p>
        </p:txBody>
      </p:sp>
      <p:pic>
        <p:nvPicPr>
          <p:cNvPr id="6" name="Picture 5" descr="morose.jpg"/>
          <p:cNvPicPr>
            <a:picLocks noChangeAspect="1"/>
          </p:cNvPicPr>
          <p:nvPr/>
        </p:nvPicPr>
        <p:blipFill>
          <a:blip r:embed="rId3"/>
          <a:stretch>
            <a:fillRect/>
          </a:stretch>
        </p:blipFill>
        <p:spPr>
          <a:xfrm>
            <a:off x="5257800" y="1066800"/>
            <a:ext cx="3257550" cy="43434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4824</TotalTime>
  <Words>1323</Words>
  <Application>Microsoft Office PowerPoint</Application>
  <PresentationFormat>On-screen Show (4:3)</PresentationFormat>
  <Paragraphs>181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Vocabulary</vt:lpstr>
      <vt:lpstr>Suffixes</vt:lpstr>
      <vt:lpstr>bellicose   </vt:lpstr>
      <vt:lpstr>doubtful</vt:lpstr>
      <vt:lpstr>dutiful</vt:lpstr>
      <vt:lpstr>effortless</vt:lpstr>
      <vt:lpstr>joyless</vt:lpstr>
      <vt:lpstr>merciful</vt:lpstr>
      <vt:lpstr>morose</vt:lpstr>
      <vt:lpstr>pitiful</vt:lpstr>
      <vt:lpstr>vengeful</vt:lpstr>
      <vt:lpstr>Verbose</vt:lpstr>
      <vt:lpstr>Practice Using the New Words!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Pulido, M. Suzanne</cp:lastModifiedBy>
  <cp:revision>594</cp:revision>
  <dcterms:created xsi:type="dcterms:W3CDTF">2009-09-03T14:56:10Z</dcterms:created>
  <dcterms:modified xsi:type="dcterms:W3CDTF">2014-02-19T15:09:48Z</dcterms:modified>
</cp:coreProperties>
</file>