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2380" autoAdjust="0"/>
  </p:normalViewPr>
  <p:slideViewPr>
    <p:cSldViewPr>
      <p:cViewPr>
        <p:scale>
          <a:sx n="40" d="100"/>
          <a:sy n="40" d="100"/>
        </p:scale>
        <p:origin x="-1386" y="-846"/>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11/19/2009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11/19/2009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0C94032-CD4C-4C25-B0C2-CEC720522D92}" type="slidenum">
              <a:rPr kumimoji="0" lang="en-US" smtClean="0"/>
              <a:pPr/>
              <a:t>‹#›</a:t>
            </a:fld>
            <a:endParaRPr kumimoji="0" lang="en-US" dirty="0">
              <a:solidFill>
                <a:schemeClr val="tx2"/>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11/19/2009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69382AF-7B84-449F-8573-51231B6471D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E347E2E-5EEE-470B-9039-14AD640FC657}" type="datetimeFigureOut">
              <a:rPr lang="en-US" smtClean="0"/>
              <a:pPr/>
              <a:t>11/19/2009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endParaRPr lang="en-US" sz="3600" dirty="0" smtClean="0"/>
          </a:p>
          <a:p>
            <a:r>
              <a:rPr lang="en-US" sz="3600" dirty="0" smtClean="0"/>
              <a:t>Red Hot Root Words</a:t>
            </a:r>
          </a:p>
          <a:p>
            <a:r>
              <a:rPr lang="en-US" sz="3600" dirty="0" smtClean="0"/>
              <a:t>11-16-09</a:t>
            </a:r>
            <a:endParaRPr lang="en-US" sz="3600" dirty="0"/>
          </a:p>
        </p:txBody>
      </p:sp>
      <p:sp>
        <p:nvSpPr>
          <p:cNvPr id="2" name="Title 1"/>
          <p:cNvSpPr>
            <a:spLocks noGrp="1"/>
          </p:cNvSpPr>
          <p:nvPr>
            <p:ph type="ctrTitle"/>
          </p:nvPr>
        </p:nvSpPr>
        <p:spPr/>
        <p:txBody>
          <a:bodyPr>
            <a:normAutofit/>
          </a:bodyPr>
          <a:lstStyle/>
          <a:p>
            <a:r>
              <a:rPr lang="en-US" sz="5400" dirty="0" smtClean="0"/>
              <a:t>Vocabulary</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sz="4800" b="1" dirty="0" smtClean="0"/>
              <a:t>Matronly (adjective)</a:t>
            </a:r>
            <a:endParaRPr lang="en-US" b="1" u="sng" dirty="0"/>
          </a:p>
        </p:txBody>
      </p:sp>
      <p:sp>
        <p:nvSpPr>
          <p:cNvPr id="3" name="Content Placeholder 2"/>
          <p:cNvSpPr>
            <a:spLocks noGrp="1"/>
          </p:cNvSpPr>
          <p:nvPr>
            <p:ph sz="quarter" idx="1"/>
          </p:nvPr>
        </p:nvSpPr>
        <p:spPr>
          <a:xfrm>
            <a:off x="228600" y="1447800"/>
            <a:ext cx="4267200" cy="5181600"/>
          </a:xfrm>
        </p:spPr>
        <p:txBody>
          <a:bodyPr>
            <a:normAutofit lnSpcReduction="10000"/>
          </a:bodyPr>
          <a:lstStyle/>
          <a:p>
            <a:pPr>
              <a:buNone/>
            </a:pPr>
            <a:endParaRPr lang="en-US" sz="3600" dirty="0" smtClean="0"/>
          </a:p>
          <a:p>
            <a:r>
              <a:rPr lang="en-US" sz="4400" dirty="0" smtClean="0"/>
              <a:t>Like a married woman; dignified, stately</a:t>
            </a:r>
          </a:p>
          <a:p>
            <a:r>
              <a:rPr lang="en-US" sz="4400" dirty="0" smtClean="0"/>
              <a:t>Though she was quite young, her behavior was always </a:t>
            </a:r>
            <a:r>
              <a:rPr lang="en-US" sz="4400" u="sng" dirty="0" smtClean="0"/>
              <a:t>matronly.</a:t>
            </a:r>
            <a:endParaRPr lang="en-US" sz="4400" dirty="0" smtClean="0"/>
          </a:p>
          <a:p>
            <a:endParaRPr lang="en-US" sz="3600" dirty="0" smtClean="0">
              <a:solidFill>
                <a:srgbClr val="FF0000"/>
              </a:solidFill>
            </a:endParaRPr>
          </a:p>
        </p:txBody>
      </p:sp>
      <p:pic>
        <p:nvPicPr>
          <p:cNvPr id="6" name="Content Placeholder 5" descr="matronly.jpg"/>
          <p:cNvPicPr>
            <a:picLocks noGrp="1" noChangeAspect="1"/>
          </p:cNvPicPr>
          <p:nvPr>
            <p:ph sz="quarter" idx="2"/>
          </p:nvPr>
        </p:nvPicPr>
        <p:blipFill>
          <a:blip r:embed="rId3"/>
          <a:srcRect l="-8901" r="-8901"/>
          <a:stretch>
            <a:fillRect/>
          </a:stretch>
        </p:blipFill>
        <p:spPr>
          <a:xfrm>
            <a:off x="4751071" y="1219200"/>
            <a:ext cx="3840480" cy="4724401"/>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rmAutofit fontScale="90000"/>
          </a:bodyPr>
          <a:lstStyle/>
          <a:p>
            <a:pPr algn="l"/>
            <a:r>
              <a:rPr lang="en-US" sz="5400" b="1" dirty="0" smtClean="0"/>
              <a:t>Paternal (adjective)</a:t>
            </a:r>
            <a:endParaRPr lang="en-US" b="1" dirty="0"/>
          </a:p>
        </p:txBody>
      </p:sp>
      <p:sp>
        <p:nvSpPr>
          <p:cNvPr id="3" name="Content Placeholder 2"/>
          <p:cNvSpPr>
            <a:spLocks noGrp="1"/>
          </p:cNvSpPr>
          <p:nvPr>
            <p:ph sz="quarter" idx="1"/>
          </p:nvPr>
        </p:nvSpPr>
        <p:spPr>
          <a:xfrm>
            <a:off x="228600" y="1295400"/>
            <a:ext cx="4267200" cy="5257800"/>
          </a:xfrm>
        </p:spPr>
        <p:txBody>
          <a:bodyPr>
            <a:normAutofit fontScale="92500" lnSpcReduction="20000"/>
          </a:bodyPr>
          <a:lstStyle/>
          <a:p>
            <a:pPr>
              <a:buNone/>
            </a:pPr>
            <a:endParaRPr lang="en-US" sz="4400" dirty="0" smtClean="0"/>
          </a:p>
          <a:p>
            <a:r>
              <a:rPr lang="en-US" sz="4400" dirty="0" smtClean="0"/>
              <a:t>Fatherly; of or like a father; on the father’s side of the family</a:t>
            </a:r>
          </a:p>
          <a:p>
            <a:r>
              <a:rPr lang="en-US" sz="4400" dirty="0" smtClean="0"/>
              <a:t>His </a:t>
            </a:r>
            <a:r>
              <a:rPr lang="en-US" sz="4400" u="sng" dirty="0" smtClean="0"/>
              <a:t>paternal</a:t>
            </a:r>
            <a:r>
              <a:rPr lang="en-US" sz="4400" dirty="0" smtClean="0"/>
              <a:t> grandfather was always his favorite relative</a:t>
            </a:r>
            <a:r>
              <a:rPr lang="en-US" sz="3600" dirty="0" smtClean="0"/>
              <a:t>.</a:t>
            </a:r>
          </a:p>
          <a:p>
            <a:endParaRPr lang="en-US" sz="3600" dirty="0" smtClean="0"/>
          </a:p>
          <a:p>
            <a:endParaRPr lang="en-US" dirty="0"/>
          </a:p>
        </p:txBody>
      </p:sp>
      <p:pic>
        <p:nvPicPr>
          <p:cNvPr id="7" name="Picture 6" descr="grandfather.jpg"/>
          <p:cNvPicPr>
            <a:picLocks noChangeAspect="1"/>
          </p:cNvPicPr>
          <p:nvPr/>
        </p:nvPicPr>
        <p:blipFill>
          <a:blip r:embed="rId3"/>
          <a:stretch>
            <a:fillRect/>
          </a:stretch>
        </p:blipFill>
        <p:spPr>
          <a:xfrm>
            <a:off x="4724400" y="914400"/>
            <a:ext cx="3276600" cy="5080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1143000"/>
          </a:xfrm>
        </p:spPr>
        <p:txBody>
          <a:bodyPr/>
          <a:lstStyle/>
          <a:p>
            <a:pPr algn="l"/>
            <a:r>
              <a:rPr lang="en-US" sz="4800" b="1" dirty="0" smtClean="0"/>
              <a:t>Patrician (noun)</a:t>
            </a:r>
            <a:endParaRPr lang="en-US" b="1" dirty="0"/>
          </a:p>
        </p:txBody>
      </p:sp>
      <p:sp>
        <p:nvSpPr>
          <p:cNvPr id="3" name="Content Placeholder 2"/>
          <p:cNvSpPr>
            <a:spLocks noGrp="1"/>
          </p:cNvSpPr>
          <p:nvPr>
            <p:ph sz="quarter" idx="1"/>
          </p:nvPr>
        </p:nvSpPr>
        <p:spPr>
          <a:xfrm>
            <a:off x="0" y="1371600"/>
            <a:ext cx="4495800" cy="5486400"/>
          </a:xfrm>
        </p:spPr>
        <p:txBody>
          <a:bodyPr>
            <a:noAutofit/>
          </a:bodyPr>
          <a:lstStyle/>
          <a:p>
            <a:r>
              <a:rPr lang="en-US" sz="4400" dirty="0" smtClean="0"/>
              <a:t>A noble, high-ranking person</a:t>
            </a:r>
          </a:p>
          <a:p>
            <a:r>
              <a:rPr lang="en-US" sz="4400" dirty="0" smtClean="0"/>
              <a:t>Because of his wealth, the </a:t>
            </a:r>
            <a:r>
              <a:rPr lang="en-US" sz="4400" u="sng" dirty="0" smtClean="0"/>
              <a:t>patrician</a:t>
            </a:r>
            <a:r>
              <a:rPr lang="en-US" sz="4400" i="1" dirty="0" smtClean="0"/>
              <a:t> </a:t>
            </a:r>
            <a:r>
              <a:rPr lang="en-US" sz="4400" dirty="0" smtClean="0"/>
              <a:t>had the best seats in the stadium.</a:t>
            </a:r>
          </a:p>
          <a:p>
            <a:endParaRPr lang="en-US" sz="3600" dirty="0"/>
          </a:p>
        </p:txBody>
      </p:sp>
      <p:pic>
        <p:nvPicPr>
          <p:cNvPr id="8" name="Picture 7" descr="702patrician.gif"/>
          <p:cNvPicPr>
            <a:picLocks noChangeAspect="1"/>
          </p:cNvPicPr>
          <p:nvPr/>
        </p:nvPicPr>
        <p:blipFill>
          <a:blip r:embed="rId3"/>
          <a:stretch>
            <a:fillRect/>
          </a:stretch>
        </p:blipFill>
        <p:spPr>
          <a:xfrm>
            <a:off x="4724400" y="685800"/>
            <a:ext cx="3937000" cy="57277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3200"/>
            <a:ext cx="7772400" cy="1143000"/>
          </a:xfrm>
        </p:spPr>
        <p:txBody>
          <a:bodyPr>
            <a:normAutofit fontScale="90000"/>
          </a:bodyPr>
          <a:lstStyle/>
          <a:p>
            <a:pPr algn="ctr"/>
            <a:r>
              <a:rPr lang="en-US" sz="4800" dirty="0" smtClean="0">
                <a:solidFill>
                  <a:srgbClr val="7030A0"/>
                </a:solidFill>
              </a:rPr>
              <a:t>Practice using the new words!</a:t>
            </a:r>
            <a:endParaRPr lang="en-US" sz="4800" dirty="0">
              <a:solidFill>
                <a:srgbClr val="7030A0"/>
              </a:solidFill>
            </a:endParaRPr>
          </a:p>
        </p:txBody>
      </p:sp>
      <p:sp>
        <p:nvSpPr>
          <p:cNvPr id="3" name="Content Placeholder 2"/>
          <p:cNvSpPr>
            <a:spLocks noGrp="1"/>
          </p:cNvSpPr>
          <p:nvPr>
            <p:ph idx="4294967295"/>
          </p:nvPr>
        </p:nvSpPr>
        <p:spPr>
          <a:xfrm>
            <a:off x="0" y="1295400"/>
            <a:ext cx="8229600" cy="4830763"/>
          </a:xfrm>
        </p:spPr>
        <p:txBody>
          <a:bodyPr/>
          <a:lstStyle/>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Root Words</a:t>
            </a:r>
            <a:br>
              <a:rPr lang="en-US" dirty="0" smtClean="0"/>
            </a:br>
            <a:endParaRPr lang="en-US" dirty="0"/>
          </a:p>
        </p:txBody>
      </p:sp>
      <p:graphicFrame>
        <p:nvGraphicFramePr>
          <p:cNvPr id="6" name="Content Placeholder 5"/>
          <p:cNvGraphicFramePr>
            <a:graphicFrameLocks noGrp="1"/>
          </p:cNvGraphicFramePr>
          <p:nvPr>
            <p:ph sz="quarter" idx="1"/>
          </p:nvPr>
        </p:nvGraphicFramePr>
        <p:xfrm>
          <a:off x="0" y="1447800"/>
          <a:ext cx="9144000" cy="4378166"/>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30166">
                <a:tc>
                  <a:txBody>
                    <a:bodyPr/>
                    <a:lstStyle/>
                    <a:p>
                      <a:pPr algn="l"/>
                      <a:r>
                        <a:rPr lang="en-US" sz="3200" dirty="0" smtClean="0">
                          <a:latin typeface="Calibri"/>
                        </a:rPr>
                        <a:t>gen                     birth, again              </a:t>
                      </a:r>
                      <a:r>
                        <a:rPr lang="en-US" sz="3200" baseline="0" dirty="0" smtClean="0">
                          <a:latin typeface="Calibri"/>
                        </a:rPr>
                        <a:t>        gene</a:t>
                      </a:r>
                    </a:p>
                    <a:p>
                      <a:pPr algn="l"/>
                      <a:endParaRPr lang="en-US" sz="2800" baseline="0" dirty="0" smtClean="0">
                        <a:latin typeface="Calibri"/>
                      </a:endParaRPr>
                    </a:p>
                  </a:txBody>
                  <a:tcPr marL="68580" marR="68580" marT="0" marB="0"/>
                </a:tc>
              </a:tr>
              <a:tr h="1212531">
                <a:tc>
                  <a:txBody>
                    <a:bodyPr/>
                    <a:lstStyle/>
                    <a:p>
                      <a:pPr algn="l"/>
                      <a:r>
                        <a:rPr lang="en-US" sz="3200" dirty="0" smtClean="0">
                          <a:latin typeface="Calibri"/>
                        </a:rPr>
                        <a:t>mater, </a:t>
                      </a:r>
                      <a:r>
                        <a:rPr lang="en-US" sz="3200" dirty="0" err="1" smtClean="0">
                          <a:latin typeface="Calibri"/>
                        </a:rPr>
                        <a:t>matri</a:t>
                      </a:r>
                      <a:r>
                        <a:rPr lang="en-US" sz="3200" dirty="0" smtClean="0">
                          <a:latin typeface="Calibri"/>
                        </a:rPr>
                        <a:t>           mother                 maternity</a:t>
                      </a:r>
                      <a:endParaRPr lang="en-US" sz="3200" dirty="0">
                        <a:latin typeface="Calibri"/>
                      </a:endParaRPr>
                    </a:p>
                  </a:txBody>
                  <a:tcPr marL="68580" marR="68580" marT="0" marB="0"/>
                </a:tc>
              </a:tr>
              <a:tr h="1330166">
                <a:tc>
                  <a:txBody>
                    <a:bodyPr/>
                    <a:lstStyle/>
                    <a:p>
                      <a:pPr algn="l"/>
                      <a:r>
                        <a:rPr lang="en-US" sz="3200" dirty="0" smtClean="0">
                          <a:latin typeface="Calibri"/>
                        </a:rPr>
                        <a:t>Pater, </a:t>
                      </a:r>
                      <a:r>
                        <a:rPr lang="en-US" sz="3200" dirty="0" err="1" smtClean="0">
                          <a:latin typeface="Calibri"/>
                        </a:rPr>
                        <a:t>patr</a:t>
                      </a:r>
                      <a:r>
                        <a:rPr lang="en-US" sz="3200" dirty="0" smtClean="0">
                          <a:latin typeface="Calibri"/>
                        </a:rPr>
                        <a:t>               father                       patriot</a:t>
                      </a:r>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lstStyle/>
          <a:p>
            <a:pPr algn="ctr"/>
            <a:r>
              <a:rPr lang="en-US" sz="4800" b="1" dirty="0" smtClean="0"/>
              <a:t>expatriate </a:t>
            </a:r>
            <a:r>
              <a:rPr lang="en-US" b="1" dirty="0" smtClean="0"/>
              <a:t>(noun)				</a:t>
            </a:r>
            <a:endParaRPr lang="en-US" b="1" u="sng" dirty="0"/>
          </a:p>
        </p:txBody>
      </p:sp>
      <p:sp>
        <p:nvSpPr>
          <p:cNvPr id="3" name="Content Placeholder 2"/>
          <p:cNvSpPr>
            <a:spLocks noGrp="1"/>
          </p:cNvSpPr>
          <p:nvPr>
            <p:ph sz="quarter" idx="1"/>
          </p:nvPr>
        </p:nvSpPr>
        <p:spPr>
          <a:xfrm>
            <a:off x="0" y="990600"/>
            <a:ext cx="4343400" cy="5257800"/>
          </a:xfrm>
        </p:spPr>
        <p:txBody>
          <a:bodyPr>
            <a:noAutofit/>
          </a:bodyPr>
          <a:lstStyle/>
          <a:p>
            <a:r>
              <a:rPr lang="en-US" sz="3600" dirty="0" smtClean="0">
                <a:latin typeface="Bell MT" pitchFamily="18" charset="0"/>
              </a:rPr>
              <a:t>A person who is forced to leave his or her native country; (v) to exile</a:t>
            </a:r>
          </a:p>
          <a:p>
            <a:r>
              <a:rPr lang="en-US" sz="3600" dirty="0" smtClean="0">
                <a:latin typeface="Bell MT" pitchFamily="18" charset="0"/>
              </a:rPr>
              <a:t>The </a:t>
            </a:r>
            <a:r>
              <a:rPr lang="en-US" sz="3600" u="sng" dirty="0" smtClean="0">
                <a:latin typeface="Bell MT" pitchFamily="18" charset="0"/>
              </a:rPr>
              <a:t>expatriate</a:t>
            </a:r>
            <a:r>
              <a:rPr lang="en-US" sz="3600" dirty="0" smtClean="0">
                <a:latin typeface="Bell MT" pitchFamily="18" charset="0"/>
              </a:rPr>
              <a:t> was forced to live in another country to avoid being tried for his crimes.</a:t>
            </a:r>
            <a:endParaRPr lang="en-US" sz="3600" dirty="0">
              <a:latin typeface="Bell MT" pitchFamily="18" charset="0"/>
            </a:endParaRPr>
          </a:p>
        </p:txBody>
      </p:sp>
      <p:pic>
        <p:nvPicPr>
          <p:cNvPr id="6" name="Content Placeholder 5" descr="plane.jpg"/>
          <p:cNvPicPr>
            <a:picLocks noGrp="1" noChangeAspect="1"/>
          </p:cNvPicPr>
          <p:nvPr>
            <p:ph sz="quarter" idx="2"/>
          </p:nvPr>
        </p:nvPicPr>
        <p:blipFill>
          <a:blip r:embed="rId3"/>
          <a:stretch>
            <a:fillRect/>
          </a:stretch>
        </p:blipFill>
        <p:spPr>
          <a:xfrm>
            <a:off x="6099175" y="3381375"/>
            <a:ext cx="1419225" cy="70485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Genealogy </a:t>
            </a:r>
            <a:r>
              <a:rPr lang="en-US" b="1" dirty="0" smtClean="0"/>
              <a:t>(noun)</a:t>
            </a:r>
            <a:endParaRPr lang="en-US" b="1" dirty="0"/>
          </a:p>
        </p:txBody>
      </p:sp>
      <p:sp>
        <p:nvSpPr>
          <p:cNvPr id="3" name="Content Placeholder 2"/>
          <p:cNvSpPr>
            <a:spLocks noGrp="1"/>
          </p:cNvSpPr>
          <p:nvPr>
            <p:ph sz="quarter" idx="1"/>
          </p:nvPr>
        </p:nvSpPr>
        <p:spPr>
          <a:xfrm>
            <a:off x="228600" y="1219200"/>
            <a:ext cx="4648200" cy="5638800"/>
          </a:xfrm>
        </p:spPr>
        <p:txBody>
          <a:bodyPr>
            <a:noAutofit/>
          </a:bodyPr>
          <a:lstStyle/>
          <a:p>
            <a:r>
              <a:rPr lang="en-US" sz="4800" dirty="0" smtClean="0"/>
              <a:t>An account of ancestors and descendants</a:t>
            </a:r>
          </a:p>
          <a:p>
            <a:r>
              <a:rPr lang="en-US" sz="4800" dirty="0" smtClean="0"/>
              <a:t>I made a family tree to show my</a:t>
            </a:r>
            <a:r>
              <a:rPr lang="en-US" sz="4800" i="1" dirty="0" smtClean="0"/>
              <a:t> </a:t>
            </a:r>
            <a:r>
              <a:rPr lang="en-US" sz="4800" i="1" u="sng" dirty="0" smtClean="0"/>
              <a:t>genealogy</a:t>
            </a:r>
            <a:r>
              <a:rPr lang="en-US" sz="4800" i="1" dirty="0" smtClean="0"/>
              <a:t> </a:t>
            </a:r>
            <a:r>
              <a:rPr lang="en-US" sz="4800" dirty="0" smtClean="0"/>
              <a:t>for five generations.</a:t>
            </a:r>
          </a:p>
        </p:txBody>
      </p:sp>
      <p:pic>
        <p:nvPicPr>
          <p:cNvPr id="7" name="Content Placeholder 6" descr="family tree.jpg"/>
          <p:cNvPicPr>
            <a:picLocks noGrp="1" noChangeAspect="1"/>
          </p:cNvPicPr>
          <p:nvPr>
            <p:ph sz="quarter" idx="2"/>
          </p:nvPr>
        </p:nvPicPr>
        <p:blipFill>
          <a:blip r:embed="rId3"/>
          <a:srcRect l="-3979" r="-3979"/>
          <a:stretch>
            <a:fillRect/>
          </a:stretch>
        </p:blipFill>
        <p:spPr>
          <a:xfrm>
            <a:off x="4953000" y="533400"/>
            <a:ext cx="3840480" cy="5334001"/>
          </a:xfrm>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genesis</a:t>
            </a:r>
            <a:r>
              <a:rPr lang="en-US" b="1" dirty="0" smtClean="0"/>
              <a:t>	(noun)</a:t>
            </a:r>
            <a:endParaRPr lang="en-US" b="1" u="sng" dirty="0"/>
          </a:p>
        </p:txBody>
      </p:sp>
      <p:sp>
        <p:nvSpPr>
          <p:cNvPr id="3" name="Content Placeholder 2"/>
          <p:cNvSpPr>
            <a:spLocks noGrp="1"/>
          </p:cNvSpPr>
          <p:nvPr>
            <p:ph sz="quarter" idx="1"/>
          </p:nvPr>
        </p:nvSpPr>
        <p:spPr>
          <a:xfrm>
            <a:off x="228600" y="1219200"/>
            <a:ext cx="4267200" cy="5486400"/>
          </a:xfrm>
        </p:spPr>
        <p:txBody>
          <a:bodyPr>
            <a:normAutofit lnSpcReduction="10000"/>
          </a:bodyPr>
          <a:lstStyle/>
          <a:p>
            <a:r>
              <a:rPr lang="en-US" sz="4800" dirty="0" smtClean="0"/>
              <a:t>The beginning, origin, or way in which something was created</a:t>
            </a:r>
          </a:p>
          <a:p>
            <a:r>
              <a:rPr lang="en-US" sz="4800" dirty="0" smtClean="0"/>
              <a:t>The </a:t>
            </a:r>
            <a:r>
              <a:rPr lang="en-US" sz="4800" u="sng" dirty="0" smtClean="0"/>
              <a:t>genesis</a:t>
            </a:r>
            <a:r>
              <a:rPr lang="en-US" sz="4800" dirty="0" smtClean="0"/>
              <a:t> of her story was her recent trip to China</a:t>
            </a:r>
            <a:r>
              <a:rPr lang="en-US" sz="3600" dirty="0" smtClean="0"/>
              <a:t>.</a:t>
            </a:r>
          </a:p>
        </p:txBody>
      </p:sp>
      <p:pic>
        <p:nvPicPr>
          <p:cNvPr id="7" name="Content Placeholder 6" descr="china.jpg"/>
          <p:cNvPicPr>
            <a:picLocks noGrp="1" noChangeAspect="1"/>
          </p:cNvPicPr>
          <p:nvPr>
            <p:ph sz="quarter" idx="2"/>
          </p:nvPr>
        </p:nvPicPr>
        <p:blipFill>
          <a:blip r:embed="rId3"/>
          <a:srcRect t="-10556" b="-10556"/>
          <a:stretch>
            <a:fillRect/>
          </a:stretch>
        </p:blipFill>
        <p:spPr>
          <a:xfrm>
            <a:off x="4751071" y="990600"/>
            <a:ext cx="3840480" cy="4953001"/>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genetics	</a:t>
            </a:r>
            <a:r>
              <a:rPr lang="en-US" sz="4800" dirty="0" smtClean="0"/>
              <a:t> (noun)</a:t>
            </a:r>
            <a:endParaRPr lang="en-US" sz="4800" dirty="0"/>
          </a:p>
        </p:txBody>
      </p:sp>
      <p:sp>
        <p:nvSpPr>
          <p:cNvPr id="3" name="Content Placeholder 2"/>
          <p:cNvSpPr>
            <a:spLocks noGrp="1"/>
          </p:cNvSpPr>
          <p:nvPr>
            <p:ph sz="quarter" idx="1"/>
          </p:nvPr>
        </p:nvSpPr>
        <p:spPr>
          <a:xfrm>
            <a:off x="228600" y="1676400"/>
            <a:ext cx="4343400" cy="4953000"/>
          </a:xfrm>
        </p:spPr>
        <p:txBody>
          <a:bodyPr>
            <a:normAutofit fontScale="92500" lnSpcReduction="10000"/>
          </a:bodyPr>
          <a:lstStyle/>
          <a:p>
            <a:endParaRPr lang="en-US" sz="3600" dirty="0" smtClean="0"/>
          </a:p>
          <a:p>
            <a:r>
              <a:rPr lang="en-US" sz="4400" dirty="0" smtClean="0"/>
              <a:t>The branch of biology dealing with heredity</a:t>
            </a:r>
          </a:p>
          <a:p>
            <a:r>
              <a:rPr lang="en-US" sz="4400" dirty="0" smtClean="0"/>
              <a:t>By studying </a:t>
            </a:r>
            <a:r>
              <a:rPr lang="en-US" sz="4400" u="sng" dirty="0" smtClean="0"/>
              <a:t>genetics</a:t>
            </a:r>
            <a:r>
              <a:rPr lang="en-US" sz="4400" dirty="0" smtClean="0"/>
              <a:t> scientists are able to develop many cures for diseases.</a:t>
            </a:r>
          </a:p>
        </p:txBody>
      </p:sp>
      <p:pic>
        <p:nvPicPr>
          <p:cNvPr id="6" name="Content Placeholder 5" descr="Dna.jpg"/>
          <p:cNvPicPr>
            <a:picLocks noGrp="1" noChangeAspect="1"/>
          </p:cNvPicPr>
          <p:nvPr>
            <p:ph sz="quarter" idx="2"/>
          </p:nvPr>
        </p:nvPicPr>
        <p:blipFill>
          <a:blip r:embed="rId3"/>
          <a:stretch>
            <a:fillRect/>
          </a:stretch>
        </p:blipFill>
        <p:spPr>
          <a:xfrm>
            <a:off x="5613400" y="2509837"/>
            <a:ext cx="2390775" cy="24479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sz="5400" dirty="0" smtClean="0"/>
              <a:t>maternity</a:t>
            </a:r>
            <a:r>
              <a:rPr lang="en-US" dirty="0" smtClean="0"/>
              <a:t>	 (adjective)</a:t>
            </a:r>
            <a:endParaRPr lang="en-US" dirty="0"/>
          </a:p>
        </p:txBody>
      </p:sp>
      <p:sp>
        <p:nvSpPr>
          <p:cNvPr id="6" name="Content Placeholder 5"/>
          <p:cNvSpPr>
            <a:spLocks noGrp="1"/>
          </p:cNvSpPr>
          <p:nvPr>
            <p:ph sz="quarter" idx="1"/>
          </p:nvPr>
        </p:nvSpPr>
        <p:spPr>
          <a:xfrm>
            <a:off x="228600" y="1295400"/>
            <a:ext cx="4038600" cy="5562600"/>
          </a:xfrm>
        </p:spPr>
        <p:txBody>
          <a:bodyPr>
            <a:noAutofit/>
          </a:bodyPr>
          <a:lstStyle/>
          <a:p>
            <a:r>
              <a:rPr lang="en-US" sz="4000" dirty="0" smtClean="0"/>
              <a:t>Concerning prospective mothers; for pregnant women</a:t>
            </a:r>
          </a:p>
          <a:p>
            <a:r>
              <a:rPr lang="en-US" sz="4000" dirty="0" smtClean="0"/>
              <a:t>The pregnant woman shopped for </a:t>
            </a:r>
            <a:r>
              <a:rPr lang="en-US" sz="4000" u="sng" dirty="0" smtClean="0"/>
              <a:t>maternity</a:t>
            </a:r>
            <a:r>
              <a:rPr lang="en-US" sz="4000" dirty="0" smtClean="0"/>
              <a:t> clothes and baby furniture. </a:t>
            </a:r>
          </a:p>
        </p:txBody>
      </p:sp>
      <p:pic>
        <p:nvPicPr>
          <p:cNvPr id="8" name="Content Placeholder 7" descr="maternity.jpg"/>
          <p:cNvPicPr>
            <a:picLocks noGrp="1" noChangeAspect="1"/>
          </p:cNvPicPr>
          <p:nvPr>
            <p:ph sz="quarter" idx="2"/>
          </p:nvPr>
        </p:nvPicPr>
        <p:blipFill>
          <a:blip r:embed="rId3"/>
          <a:srcRect t="-10665" b="-10665"/>
          <a:stretch>
            <a:fillRect/>
          </a:stretch>
        </p:blipFill>
        <p:spPr>
          <a:xfrm>
            <a:off x="4751071" y="1143000"/>
            <a:ext cx="3840480" cy="4800601"/>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58151" cy="1035424"/>
          </a:xfrm>
        </p:spPr>
        <p:txBody>
          <a:bodyPr/>
          <a:lstStyle/>
          <a:p>
            <a:pPr algn="l"/>
            <a:r>
              <a:rPr lang="en-US" sz="4800" b="1" dirty="0" smtClean="0"/>
              <a:t>matriarch</a:t>
            </a:r>
            <a:r>
              <a:rPr lang="en-US" b="1" dirty="0" smtClean="0"/>
              <a:t>	(noun)</a:t>
            </a:r>
            <a:endParaRPr lang="en-US" b="1" dirty="0"/>
          </a:p>
        </p:txBody>
      </p:sp>
      <p:sp>
        <p:nvSpPr>
          <p:cNvPr id="3" name="Content Placeholder 2"/>
          <p:cNvSpPr>
            <a:spLocks noGrp="1"/>
          </p:cNvSpPr>
          <p:nvPr>
            <p:ph sz="quarter" idx="1"/>
          </p:nvPr>
        </p:nvSpPr>
        <p:spPr>
          <a:xfrm>
            <a:off x="0" y="1066800"/>
            <a:ext cx="4495800" cy="5486400"/>
          </a:xfrm>
        </p:spPr>
        <p:txBody>
          <a:bodyPr>
            <a:noAutofit/>
          </a:bodyPr>
          <a:lstStyle/>
          <a:p>
            <a:r>
              <a:rPr lang="en-US" sz="4000" dirty="0" smtClean="0"/>
              <a:t>The mother who rules the family or tribe</a:t>
            </a:r>
          </a:p>
          <a:p>
            <a:r>
              <a:rPr lang="en-US" sz="4000" dirty="0" smtClean="0"/>
              <a:t>Rose was the </a:t>
            </a:r>
            <a:r>
              <a:rPr lang="en-US" sz="4000" u="sng" dirty="0" smtClean="0"/>
              <a:t>matriarch</a:t>
            </a:r>
            <a:r>
              <a:rPr lang="en-US" sz="4000" dirty="0" smtClean="0"/>
              <a:t> of the family, and all important decisions had to be passed by her.</a:t>
            </a:r>
          </a:p>
        </p:txBody>
      </p:sp>
      <p:pic>
        <p:nvPicPr>
          <p:cNvPr id="6" name="Picture 5" descr="mom.gif"/>
          <p:cNvPicPr>
            <a:picLocks noChangeAspect="1"/>
          </p:cNvPicPr>
          <p:nvPr/>
        </p:nvPicPr>
        <p:blipFill>
          <a:blip r:embed="rId3"/>
          <a:stretch>
            <a:fillRect/>
          </a:stretch>
        </p:blipFill>
        <p:spPr>
          <a:xfrm>
            <a:off x="5257800" y="990600"/>
            <a:ext cx="3175000" cy="4876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t>Matrimony (noun)</a:t>
            </a:r>
            <a:endParaRPr lang="en-US" b="1" u="sng" dirty="0"/>
          </a:p>
        </p:txBody>
      </p:sp>
      <p:sp>
        <p:nvSpPr>
          <p:cNvPr id="3" name="Content Placeholder 2"/>
          <p:cNvSpPr>
            <a:spLocks noGrp="1"/>
          </p:cNvSpPr>
          <p:nvPr>
            <p:ph sz="quarter" idx="1"/>
          </p:nvPr>
        </p:nvSpPr>
        <p:spPr>
          <a:xfrm>
            <a:off x="457200" y="1600200"/>
            <a:ext cx="4343400" cy="5257800"/>
          </a:xfrm>
        </p:spPr>
        <p:txBody>
          <a:bodyPr>
            <a:normAutofit/>
          </a:bodyPr>
          <a:lstStyle/>
          <a:p>
            <a:r>
              <a:rPr lang="en-US" sz="4100" dirty="0" smtClean="0"/>
              <a:t>The act of marrying; the state of being married</a:t>
            </a:r>
          </a:p>
          <a:p>
            <a:r>
              <a:rPr lang="en-US" sz="4100" u="sng" dirty="0" smtClean="0"/>
              <a:t>Matrimony</a:t>
            </a:r>
            <a:r>
              <a:rPr lang="en-US" sz="4100" dirty="0" smtClean="0"/>
              <a:t> has different rituals depending on the country and religion.</a:t>
            </a:r>
            <a:endParaRPr lang="en-US" sz="4100" u="sng" dirty="0"/>
          </a:p>
        </p:txBody>
      </p:sp>
      <p:pic>
        <p:nvPicPr>
          <p:cNvPr id="6" name="Picture 5" descr="matrimony.gif"/>
          <p:cNvPicPr>
            <a:picLocks noChangeAspect="1"/>
          </p:cNvPicPr>
          <p:nvPr/>
        </p:nvPicPr>
        <p:blipFill>
          <a:blip r:embed="rId3"/>
          <a:stretch>
            <a:fillRect/>
          </a:stretch>
        </p:blipFill>
        <p:spPr>
          <a:xfrm>
            <a:off x="5257800" y="1295400"/>
            <a:ext cx="2806700" cy="46482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1947</TotalTime>
  <Words>1336</Words>
  <Application>Microsoft Macintosh PowerPoint</Application>
  <PresentationFormat>On-screen Show (4:3)</PresentationFormat>
  <Paragraphs>154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Vocabulary</vt:lpstr>
      <vt:lpstr>Root Words </vt:lpstr>
      <vt:lpstr>expatriate (noun)    </vt:lpstr>
      <vt:lpstr>Genealogy (noun)</vt:lpstr>
      <vt:lpstr>genesis (noun)</vt:lpstr>
      <vt:lpstr>genetics  (noun)</vt:lpstr>
      <vt:lpstr>maternity  (adjective)</vt:lpstr>
      <vt:lpstr>matriarch (noun)</vt:lpstr>
      <vt:lpstr>Matrimony (noun)</vt:lpstr>
      <vt:lpstr>Matronly (adjective)</vt:lpstr>
      <vt:lpstr>Paternal (adjective)</vt:lpstr>
      <vt:lpstr>Patrician (noun)</vt:lpstr>
      <vt:lpstr>Practice using the new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senecac</cp:lastModifiedBy>
  <cp:revision>205</cp:revision>
  <dcterms:created xsi:type="dcterms:W3CDTF">2009-11-12T01:17:29Z</dcterms:created>
  <dcterms:modified xsi:type="dcterms:W3CDTF">2009-11-19T16:25:21Z</dcterms:modified>
</cp:coreProperties>
</file>