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handoutMasterIdLst>
    <p:handoutMasterId r:id="rId16"/>
  </p:handoutMasterIdLst>
  <p:sldIdLst>
    <p:sldId id="256" r:id="rId2"/>
    <p:sldId id="270" r:id="rId3"/>
    <p:sldId id="263" r:id="rId4"/>
    <p:sldId id="264" r:id="rId5"/>
    <p:sldId id="265" r:id="rId6"/>
    <p:sldId id="259" r:id="rId7"/>
    <p:sldId id="272" r:id="rId8"/>
    <p:sldId id="267" r:id="rId9"/>
    <p:sldId id="268" r:id="rId10"/>
    <p:sldId id="260" r:id="rId11"/>
    <p:sldId id="262" r:id="rId12"/>
    <p:sldId id="269"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45E"/>
    <a:srgbClr val="FAEE94"/>
    <a:srgbClr val="F8E7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86" autoAdjust="0"/>
    <p:restoredTop sz="62380" autoAdjust="0"/>
  </p:normalViewPr>
  <p:slideViewPr>
    <p:cSldViewPr>
      <p:cViewPr>
        <p:scale>
          <a:sx n="40" d="100"/>
          <a:sy n="40" d="100"/>
        </p:scale>
        <p:origin x="-2820" y="-1218"/>
      </p:cViewPr>
      <p:guideLst>
        <p:guide orient="horz" pos="2160"/>
        <p:guide pos="2880"/>
      </p:guideLst>
    </p:cSldViewPr>
  </p:slideViewPr>
  <p:notesTextViewPr>
    <p:cViewPr>
      <p:scale>
        <a:sx n="100" d="100"/>
        <a:sy n="100" d="100"/>
      </p:scale>
      <p:origin x="0" y="0"/>
    </p:cViewPr>
  </p:notesTextViewPr>
  <p:notesViewPr>
    <p:cSldViewPr>
      <p:cViewPr varScale="1">
        <p:scale>
          <a:sx n="34" d="100"/>
          <a:sy n="34" d="100"/>
        </p:scale>
        <p:origin x="-1776"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7E195E3-FC89-4997-BB1E-F20543EF2AFD}" type="datetimeFigureOut">
              <a:rPr lang="en-US" smtClean="0"/>
              <a:pPr/>
              <a:t>3/30/2014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46B2B5-B3FD-4CA2-B8F4-D6B9017B45AD}" type="slidenum">
              <a:rPr lang="en-US" smtClean="0"/>
              <a:pPr/>
              <a:t>‹#›</a:t>
            </a:fld>
            <a:endParaRPr lang="en-US"/>
          </a:p>
        </p:txBody>
      </p:sp>
    </p:spTree>
    <p:extLst>
      <p:ext uri="{BB962C8B-B14F-4D97-AF65-F5344CB8AC3E}">
        <p14:creationId xmlns:p14="http://schemas.microsoft.com/office/powerpoint/2010/main" val="7854437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437672-60EB-4B56-A5CD-9E1A3A303887}" type="datetimeFigureOut">
              <a:rPr lang="en-US" smtClean="0"/>
              <a:pPr/>
              <a:t>3/30/2014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A21B2A-E401-4AAA-98D8-A7225000A9F0}" type="slidenum">
              <a:rPr lang="en-US" smtClean="0"/>
              <a:pPr/>
              <a:t>‹#›</a:t>
            </a:fld>
            <a:endParaRPr lang="en-US"/>
          </a:p>
        </p:txBody>
      </p:sp>
    </p:spTree>
    <p:extLst>
      <p:ext uri="{BB962C8B-B14F-4D97-AF65-F5344CB8AC3E}">
        <p14:creationId xmlns:p14="http://schemas.microsoft.com/office/powerpoint/2010/main" val="2704140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DEA21B2A-E401-4AAA-98D8-A7225000A9F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pPr>
              <a:buFont typeface="Arial" pitchFamily="34" charset="0"/>
              <a:buNone/>
            </a:pPr>
            <a:endParaRPr lang="en-US" baseline="0" dirty="0" smtClean="0"/>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900" baseline="0" dirty="0" smtClean="0"/>
              <a:t>The independent practice that goes with this lesson will be introduced with this slide. As it is modified, I will not present it on the PPT or SB as that may cause confusion for the students who have the unmodified version. However, the following is how I will review the worksheet with the whole class:</a:t>
            </a:r>
          </a:p>
          <a:p>
            <a:r>
              <a:rPr lang="en-US" sz="900" dirty="0" smtClean="0"/>
              <a:t>Input:</a:t>
            </a:r>
          </a:p>
          <a:p>
            <a:r>
              <a:rPr lang="en-US" sz="900" dirty="0" smtClean="0"/>
              <a:t>Read the directions for the first section.</a:t>
            </a:r>
          </a:p>
          <a:p>
            <a:r>
              <a:rPr lang="en-US" sz="900" dirty="0" smtClean="0"/>
              <a:t>CFU: Ask if there are any questions</a:t>
            </a:r>
          </a:p>
          <a:p>
            <a:r>
              <a:rPr lang="en-US" sz="900" dirty="0" smtClean="0"/>
              <a:t>Guided Practice/Modeling: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Read the two words listed for the first </a:t>
            </a:r>
            <a:r>
              <a:rPr lang="en-US" sz="900" dirty="0" err="1" smtClean="0"/>
              <a:t>question.Ask</a:t>
            </a:r>
            <a:r>
              <a:rPr lang="en-US" sz="900" dirty="0" smtClean="0"/>
              <a:t> if the two words have the same meaning or different meanings. Model</a:t>
            </a:r>
            <a:r>
              <a:rPr lang="en-US" sz="900" baseline="0" dirty="0" smtClean="0"/>
              <a:t> looking up the meaning for construe – note that assume the meaning is part of the definition. Have a student say that the words have the same meaning. Have the students circle same. Tell them they will do the same for 2-8.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if there are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Input: read the directions for the second section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Guided Practice: read the word for #9. Explain that they are to determine the meaning of port and then add the meaning of </a:t>
            </a:r>
            <a:r>
              <a:rPr lang="en-US" sz="900" baseline="0" dirty="0" err="1" smtClean="0"/>
              <a:t>er</a:t>
            </a:r>
            <a:r>
              <a:rPr lang="en-US" sz="900" baseline="0" dirty="0" smtClean="0"/>
              <a:t>. Give the example of teach + </a:t>
            </a:r>
            <a:r>
              <a:rPr lang="en-US" sz="900" baseline="0" dirty="0" err="1" smtClean="0"/>
              <a:t>er</a:t>
            </a:r>
            <a:r>
              <a:rPr lang="en-US" sz="900" baseline="0" dirty="0" smtClean="0"/>
              <a:t>…someone who teaches. Say to do the same thing for port, but that someone who ports doesn’t make sense, so they will need to look at the MEANING for port…to carry from one </a:t>
            </a:r>
            <a:r>
              <a:rPr lang="en-US" sz="900" baseline="0" dirty="0" err="1" smtClean="0"/>
              <a:t>palace</a:t>
            </a:r>
            <a:r>
              <a:rPr lang="en-US" sz="900" baseline="0" dirty="0" smtClean="0"/>
              <a:t> to another. A porter is someone who carries things from one place to another. Have students write in answer. Tell them to do the remaining two questions the same way.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for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Input: read the directions for the third question.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G.P. Do the first one together. Have three different students name one thing that is portable. Have students write in the answers.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for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IP: have students complete the worksheet independently. CFU: circulate. Monitor for correct answers. If time allows when students are finished, go over the answers as class.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Closure: Remind students to review the words during the week. Remind them that if they learn the root words they will add more than just those ten words to their vocabulary. Have students turn in worksheets to appropriate areas. </a:t>
            </a:r>
            <a:endParaRPr lang="en-US" sz="900"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Input:</a:t>
            </a:r>
          </a:p>
          <a:p>
            <a:r>
              <a:rPr lang="en-US" dirty="0" smtClean="0"/>
              <a:t>Present the root words</a:t>
            </a:r>
            <a:r>
              <a:rPr lang="en-US" baseline="0" dirty="0" smtClean="0"/>
              <a:t>” Explain their meanings.</a:t>
            </a:r>
          </a:p>
          <a:p>
            <a:r>
              <a:rPr lang="en-US" b="1" baseline="0" dirty="0" smtClean="0"/>
              <a:t>CFU: </a:t>
            </a:r>
          </a:p>
          <a:p>
            <a:r>
              <a:rPr lang="en-US" baseline="0" dirty="0" smtClean="0"/>
              <a:t>Ask students to tell you another word with fore</a:t>
            </a:r>
          </a:p>
          <a:p>
            <a:r>
              <a:rPr lang="en-US" baseline="0" dirty="0" smtClean="0"/>
              <a:t>Repeat with other root words.</a:t>
            </a:r>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 </a:t>
            </a:r>
          </a:p>
          <a:p>
            <a:pPr>
              <a:buFont typeface="Arial" pitchFamily="34" charset="0"/>
              <a:buChar char="•"/>
            </a:pPr>
            <a:r>
              <a:rPr lang="en-US" dirty="0" smtClean="0"/>
              <a:t>Present</a:t>
            </a:r>
            <a:r>
              <a:rPr lang="en-US" baseline="0" dirty="0" smtClean="0"/>
              <a:t> the word</a:t>
            </a:r>
          </a:p>
          <a:p>
            <a:pPr>
              <a:buFont typeface="Arial" pitchFamily="34" charset="0"/>
              <a:buChar char="•"/>
            </a:pPr>
            <a:r>
              <a:rPr lang="en-US" baseline="0" dirty="0" smtClean="0"/>
              <a:t>State the part of speech</a:t>
            </a:r>
          </a:p>
          <a:p>
            <a:pPr>
              <a:buFont typeface="Arial" pitchFamily="34" charset="0"/>
              <a:buChar char="•"/>
            </a:pPr>
            <a:r>
              <a:rPr lang="en-US" baseline="0" dirty="0" smtClean="0"/>
              <a:t>Read the definition and sentence</a:t>
            </a:r>
          </a:p>
          <a:p>
            <a:pPr>
              <a:buFont typeface="Arial" pitchFamily="34" charset="0"/>
              <a:buChar char="•"/>
            </a:pPr>
            <a:r>
              <a:rPr lang="en-US" baseline="0" dirty="0" smtClean="0"/>
              <a:t>Point out the suffix on the word</a:t>
            </a:r>
          </a:p>
          <a:p>
            <a:pPr>
              <a:buFont typeface="Arial" pitchFamily="34" charset="0"/>
              <a:buChar char="•"/>
            </a:pPr>
            <a:r>
              <a:rPr lang="en-US" baseline="0" dirty="0" smtClean="0"/>
              <a:t>Tell students to make sure they are familiar with how the word is used in the sentence</a:t>
            </a:r>
          </a:p>
          <a:p>
            <a:r>
              <a:rPr lang="en-US" baseline="0" dirty="0" smtClean="0"/>
              <a:t>CFU: </a:t>
            </a:r>
          </a:p>
          <a:p>
            <a:pPr>
              <a:buFont typeface="Arial" pitchFamily="34" charset="0"/>
              <a:buChar char="•"/>
            </a:pPr>
            <a:r>
              <a:rPr lang="en-US" baseline="0" dirty="0" smtClean="0"/>
              <a:t>Ask a student to give a paraphrase, example, or another sentence</a:t>
            </a:r>
          </a:p>
          <a:p>
            <a:pPr>
              <a:buFont typeface="Arial" pitchFamily="34" charset="0"/>
              <a:buChar char="•"/>
            </a:pPr>
            <a:r>
              <a:rPr lang="en-US" baseline="0" dirty="0" smtClean="0"/>
              <a:t>Ask a different student to provide an example or another sentence using the word</a:t>
            </a:r>
          </a:p>
          <a:p>
            <a:r>
              <a:rPr lang="en-US" baseline="0" dirty="0" smtClean="0"/>
              <a:t>Model:</a:t>
            </a:r>
          </a:p>
          <a:p>
            <a:pPr>
              <a:buFont typeface="Arial" pitchFamily="34" charset="0"/>
              <a:buChar char="•"/>
            </a:pPr>
            <a:r>
              <a:rPr lang="en-US" baseline="0" dirty="0" smtClean="0"/>
              <a:t>If students are not able to do the CFU, provide a paraphrase and an example</a:t>
            </a:r>
          </a:p>
          <a:p>
            <a:pPr>
              <a:buFont typeface="Arial" pitchFamily="34" charset="0"/>
              <a:buChar char="•"/>
            </a:pPr>
            <a:r>
              <a:rPr lang="en-US" baseline="0" dirty="0" smtClean="0"/>
              <a:t>Do this for any word that the students cannot paraphrase or give an example for.</a:t>
            </a:r>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r>
              <a:rPr lang="en-US" dirty="0" smtClean="0"/>
              <a:t>For each of</a:t>
            </a:r>
            <a:r>
              <a:rPr lang="en-US" baseline="0" dirty="0" smtClean="0"/>
              <a:t> the following slides (with vocabulary words) have each student in turn:</a:t>
            </a:r>
            <a:endParaRPr lang="en-US" dirty="0" smtClean="0"/>
          </a:p>
          <a:p>
            <a:pPr>
              <a:buFont typeface="Arial" pitchFamily="34" charset="0"/>
              <a:buChar char="•"/>
            </a:pPr>
            <a:r>
              <a:rPr lang="en-US" dirty="0" smtClean="0"/>
              <a:t>Present</a:t>
            </a:r>
            <a:r>
              <a:rPr lang="en-US" baseline="0" dirty="0" smtClean="0"/>
              <a:t> the word</a:t>
            </a:r>
          </a:p>
          <a:p>
            <a:pPr>
              <a:buFont typeface="Arial" pitchFamily="34" charset="0"/>
              <a:buChar char="•"/>
            </a:pPr>
            <a:r>
              <a:rPr lang="en-US" baseline="0" dirty="0" smtClean="0"/>
              <a:t>State the part of speech</a:t>
            </a:r>
          </a:p>
          <a:p>
            <a:pPr>
              <a:buFont typeface="Arial" pitchFamily="34" charset="0"/>
              <a:buChar char="•"/>
            </a:pPr>
            <a:r>
              <a:rPr lang="en-US" baseline="0" dirty="0" smtClean="0"/>
              <a:t>Read the definition and sentence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one of the other students to give a paraphrase of the definition, and another to provide an example or another sentence using the word. </a:t>
            </a:r>
          </a:p>
          <a:p>
            <a:pPr>
              <a:buFont typeface="Arial" pitchFamily="34" charset="0"/>
              <a:buChar char="•"/>
            </a:pPr>
            <a:r>
              <a:rPr lang="en-US" baseline="0" dirty="0" smtClean="0"/>
              <a:t>Provide positive verbal feedback for each.</a:t>
            </a:r>
          </a:p>
          <a:p>
            <a:pPr>
              <a:buFont typeface="Arial" pitchFamily="34" charset="0"/>
              <a:buChar char="•"/>
            </a:pPr>
            <a:r>
              <a:rPr lang="en-US" baseline="0" dirty="0" smtClean="0"/>
              <a:t>Restate the example or paraphrase if unclear how it relates (informal error correction)</a:t>
            </a:r>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A21B2A-E401-4AAA-98D8-A7225000A9F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0E347E2E-5EEE-470B-9039-14AD640FC657}" type="datetimeFigureOut">
              <a:rPr lang="en-US" smtClean="0"/>
              <a:pPr/>
              <a:t>3/30/2014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347E2E-5EEE-470B-9039-14AD640FC657}" type="datetimeFigureOut">
              <a:rPr lang="en-US" smtClean="0"/>
              <a:pPr/>
              <a:t>3/30/2014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382AF-7B84-449F-8573-51231B6471DC}"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E347E2E-5EEE-470B-9039-14AD640FC657}" type="datetimeFigureOut">
              <a:rPr lang="en-US" smtClean="0"/>
              <a:pPr/>
              <a:t>3/30/2014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E347E2E-5EEE-470B-9039-14AD640FC657}" type="datetimeFigureOut">
              <a:rPr lang="en-US" smtClean="0"/>
              <a:pPr/>
              <a:t>3/30/2014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E347E2E-5EEE-470B-9039-14AD640FC657}" type="datetimeFigureOut">
              <a:rPr lang="en-US" smtClean="0"/>
              <a:pPr/>
              <a:t>3/30/2014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0E347E2E-5EEE-470B-9039-14AD640FC657}" type="datetimeFigureOut">
              <a:rPr lang="en-US" smtClean="0"/>
              <a:pPr/>
              <a:t>3/30/2014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347E2E-5EEE-470B-9039-14AD640FC657}" type="datetimeFigureOut">
              <a:rPr lang="en-US" smtClean="0"/>
              <a:pPr/>
              <a:t>3/30/2014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E347E2E-5EEE-470B-9039-14AD640FC657}" type="datetimeFigureOut">
              <a:rPr lang="en-US" smtClean="0"/>
              <a:pPr/>
              <a:t>3/30/2014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0E347E2E-5EEE-470B-9039-14AD640FC657}" type="datetimeFigureOut">
              <a:rPr lang="en-US" smtClean="0"/>
              <a:pPr/>
              <a:t>3/30/2014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E347E2E-5EEE-470B-9039-14AD640FC657}" type="datetimeFigureOut">
              <a:rPr lang="en-US" smtClean="0"/>
              <a:pPr/>
              <a:t>3/30/2014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347E2E-5EEE-470B-9039-14AD640FC657}" type="datetimeFigureOut">
              <a:rPr lang="en-US" smtClean="0"/>
              <a:pPr/>
              <a:t>3/30/2014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347E2E-5EEE-470B-9039-14AD640FC657}" type="datetimeFigureOut">
              <a:rPr lang="en-US" smtClean="0"/>
              <a:pPr/>
              <a:t>3/30/2014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0E347E2E-5EEE-470B-9039-14AD640FC657}" type="datetimeFigureOut">
              <a:rPr lang="en-US" smtClean="0"/>
              <a:pPr/>
              <a:t>3/30/2014</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C69382AF-7B84-449F-8573-51231B6471D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5.xml"/><Relationship Id="rId4" Type="http://schemas.openxmlformats.org/officeDocument/2006/relationships/image" Target="../media/image13.jpeg"/></Relationships>
</file>

<file path=ppt/slides/_rels/slide13.xml.rels><?xml version="1.0" encoding="UTF-8" standalone="yes"?>
<Relationships xmlns="http://schemas.openxmlformats.org/package/2006/relationships"><Relationship Id="rId3" Type="http://schemas.openxmlformats.org/officeDocument/2006/relationships/hyperlink" Target="../Instructional%20Plans/E&amp;R%20(Reading)/SB%20modified%20ws%209-21.notebook"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Vocabulary</a:t>
            </a:r>
            <a:endParaRPr lang="en-US" dirty="0"/>
          </a:p>
        </p:txBody>
      </p:sp>
      <p:sp>
        <p:nvSpPr>
          <p:cNvPr id="3" name="Subtitle 2"/>
          <p:cNvSpPr>
            <a:spLocks noGrp="1"/>
          </p:cNvSpPr>
          <p:nvPr>
            <p:ph type="subTitle" idx="1"/>
          </p:nvPr>
        </p:nvSpPr>
        <p:spPr/>
        <p:txBody>
          <a:bodyPr>
            <a:normAutofit lnSpcReduction="10000"/>
          </a:bodyPr>
          <a:lstStyle/>
          <a:p>
            <a:endParaRPr lang="en-US" dirty="0" smtClean="0"/>
          </a:p>
          <a:p>
            <a:r>
              <a:rPr lang="en-US" dirty="0" smtClean="0"/>
              <a:t>Red Hot Root Words</a:t>
            </a:r>
          </a:p>
          <a:p>
            <a:r>
              <a:rPr lang="en-US" dirty="0" smtClean="0"/>
              <a:t>11-9-09</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saturate</a:t>
            </a:r>
            <a:endParaRPr lang="en-US" b="1" u="sng" dirty="0"/>
          </a:p>
        </p:txBody>
      </p:sp>
      <p:sp>
        <p:nvSpPr>
          <p:cNvPr id="3" name="Content Placeholder 2"/>
          <p:cNvSpPr>
            <a:spLocks noGrp="1"/>
          </p:cNvSpPr>
          <p:nvPr>
            <p:ph sz="half" idx="1"/>
          </p:nvPr>
        </p:nvSpPr>
        <p:spPr>
          <a:xfrm>
            <a:off x="228600" y="1447800"/>
            <a:ext cx="4267200" cy="5181600"/>
          </a:xfrm>
        </p:spPr>
        <p:txBody>
          <a:bodyPr>
            <a:normAutofit/>
          </a:bodyPr>
          <a:lstStyle/>
          <a:p>
            <a:r>
              <a:rPr lang="en-US" sz="3600" dirty="0" smtClean="0"/>
              <a:t>verb</a:t>
            </a:r>
            <a:endParaRPr lang="en-US" sz="3600" dirty="0" smtClean="0">
              <a:solidFill>
                <a:srgbClr val="FF0000"/>
              </a:solidFill>
            </a:endParaRPr>
          </a:p>
          <a:p>
            <a:r>
              <a:rPr lang="en-US" sz="3200" dirty="0" smtClean="0"/>
              <a:t>To soak thoroughly; to fill fully</a:t>
            </a:r>
          </a:p>
          <a:p>
            <a:r>
              <a:rPr lang="en-US" sz="3200" i="1" dirty="0" smtClean="0"/>
              <a:t>The rain </a:t>
            </a:r>
            <a:r>
              <a:rPr lang="en-US" sz="3200" i="1" u="sng" dirty="0" smtClean="0"/>
              <a:t>saturated</a:t>
            </a:r>
            <a:r>
              <a:rPr lang="en-US" sz="3200" i="1" dirty="0" smtClean="0"/>
              <a:t> her clothes so she had to change when she got home.</a:t>
            </a:r>
            <a:endParaRPr lang="en-US" sz="3200" i="1" dirty="0"/>
          </a:p>
        </p:txBody>
      </p:sp>
      <p:pic>
        <p:nvPicPr>
          <p:cNvPr id="7" name="Content Placeholder 6" descr="rain.jpg"/>
          <p:cNvPicPr>
            <a:picLocks noGrp="1" noChangeAspect="1"/>
          </p:cNvPicPr>
          <p:nvPr>
            <p:ph sz="half" idx="2"/>
          </p:nvPr>
        </p:nvPicPr>
        <p:blipFill>
          <a:blip r:embed="rId3" cstate="print"/>
          <a:srcRect t="-35685" b="-35685"/>
          <a:stretch>
            <a:fillRect/>
          </a:stretch>
        </p:blipFill>
        <p:spPr/>
      </p:pic>
      <p:sp>
        <p:nvSpPr>
          <p:cNvPr id="5" name="Rectangle 4"/>
          <p:cNvSpPr/>
          <p:nvPr/>
        </p:nvSpPr>
        <p:spPr>
          <a:xfrm>
            <a:off x="-3733800" y="6324600"/>
            <a:ext cx="3733800" cy="4038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smtClean="0"/>
              <a:t>terminable</a:t>
            </a:r>
            <a:endParaRPr lang="en-US" b="1" u="sng" dirty="0"/>
          </a:p>
        </p:txBody>
      </p:sp>
      <p:sp>
        <p:nvSpPr>
          <p:cNvPr id="3" name="Content Placeholder 2"/>
          <p:cNvSpPr>
            <a:spLocks noGrp="1"/>
          </p:cNvSpPr>
          <p:nvPr>
            <p:ph sz="half" idx="1"/>
          </p:nvPr>
        </p:nvSpPr>
        <p:spPr>
          <a:xfrm>
            <a:off x="228600" y="1295400"/>
            <a:ext cx="4267200" cy="5257800"/>
          </a:xfrm>
        </p:spPr>
        <p:txBody>
          <a:bodyPr>
            <a:normAutofit/>
          </a:bodyPr>
          <a:lstStyle/>
          <a:p>
            <a:r>
              <a:rPr lang="en-US" sz="3600" dirty="0" smtClean="0"/>
              <a:t>adjective</a:t>
            </a:r>
          </a:p>
          <a:p>
            <a:r>
              <a:rPr lang="en-US" sz="3600" dirty="0" smtClean="0"/>
              <a:t>Likely to end; can be ended</a:t>
            </a:r>
          </a:p>
          <a:p>
            <a:r>
              <a:rPr lang="en-US" sz="3600" dirty="0" smtClean="0"/>
              <a:t>The agreement was </a:t>
            </a:r>
            <a:r>
              <a:rPr lang="en-US" sz="3600" u="sng" dirty="0" smtClean="0"/>
              <a:t>terminable </a:t>
            </a:r>
            <a:r>
              <a:rPr lang="en-US" sz="3600" dirty="0" smtClean="0"/>
              <a:t>should either person decide to back out.</a:t>
            </a:r>
          </a:p>
          <a:p>
            <a:endParaRPr lang="en-US" sz="3600" dirty="0" smtClean="0"/>
          </a:p>
          <a:p>
            <a:endParaRPr lang="en-US" dirty="0"/>
          </a:p>
        </p:txBody>
      </p:sp>
      <p:pic>
        <p:nvPicPr>
          <p:cNvPr id="6" name="Picture 5" descr="agree.jpg"/>
          <p:cNvPicPr>
            <a:picLocks noChangeAspect="1"/>
          </p:cNvPicPr>
          <p:nvPr/>
        </p:nvPicPr>
        <p:blipFill>
          <a:blip r:embed="rId3" cstate="print"/>
          <a:stretch>
            <a:fillRect/>
          </a:stretch>
        </p:blipFill>
        <p:spPr>
          <a:xfrm>
            <a:off x="5105400" y="1066800"/>
            <a:ext cx="3665284" cy="40386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u="sng" dirty="0" smtClean="0"/>
              <a:t>terminate</a:t>
            </a:r>
            <a:endParaRPr lang="en-US" b="1" u="sng" dirty="0"/>
          </a:p>
        </p:txBody>
      </p:sp>
      <p:sp>
        <p:nvSpPr>
          <p:cNvPr id="3" name="Content Placeholder 2"/>
          <p:cNvSpPr>
            <a:spLocks noGrp="1"/>
          </p:cNvSpPr>
          <p:nvPr>
            <p:ph sz="half" idx="1"/>
          </p:nvPr>
        </p:nvSpPr>
        <p:spPr>
          <a:xfrm>
            <a:off x="0" y="1371600"/>
            <a:ext cx="4495800" cy="5486400"/>
          </a:xfrm>
        </p:spPr>
        <p:txBody>
          <a:bodyPr>
            <a:noAutofit/>
          </a:bodyPr>
          <a:lstStyle/>
          <a:p>
            <a:r>
              <a:rPr lang="en-US" sz="3200" dirty="0" smtClean="0"/>
              <a:t>verb</a:t>
            </a:r>
          </a:p>
          <a:p>
            <a:r>
              <a:rPr lang="en-US" sz="3200" dirty="0" smtClean="0"/>
              <a:t>To end; to close; to limit</a:t>
            </a:r>
            <a:endParaRPr lang="en-US" sz="3200" i="1" dirty="0" smtClean="0"/>
          </a:p>
          <a:p>
            <a:r>
              <a:rPr lang="en-US" sz="3200" dirty="0" smtClean="0"/>
              <a:t>I am going to </a:t>
            </a:r>
            <a:r>
              <a:rPr lang="en-US" sz="3200" u="sng" dirty="0" smtClean="0"/>
              <a:t>terminate </a:t>
            </a:r>
            <a:r>
              <a:rPr lang="en-US" sz="3200" dirty="0" smtClean="0"/>
              <a:t> my e-mail account and just write letters.</a:t>
            </a:r>
          </a:p>
          <a:p>
            <a:endParaRPr lang="en-US" sz="3600" dirty="0"/>
          </a:p>
        </p:txBody>
      </p:sp>
      <p:pic>
        <p:nvPicPr>
          <p:cNvPr id="6" name="Picture 5" descr="email.jpg"/>
          <p:cNvPicPr>
            <a:picLocks noChangeAspect="1"/>
          </p:cNvPicPr>
          <p:nvPr/>
        </p:nvPicPr>
        <p:blipFill>
          <a:blip r:embed="rId3" cstate="print"/>
          <a:stretch>
            <a:fillRect/>
          </a:stretch>
        </p:blipFill>
        <p:spPr>
          <a:xfrm>
            <a:off x="4953000" y="3505200"/>
            <a:ext cx="2743200" cy="2873829"/>
          </a:xfrm>
          <a:prstGeom prst="rect">
            <a:avLst/>
          </a:prstGeom>
        </p:spPr>
      </p:pic>
      <p:pic>
        <p:nvPicPr>
          <p:cNvPr id="7" name="Picture 6" descr="letters.jpg"/>
          <p:cNvPicPr>
            <a:picLocks noChangeAspect="1"/>
          </p:cNvPicPr>
          <p:nvPr/>
        </p:nvPicPr>
        <p:blipFill>
          <a:blip r:embed="rId4" cstate="print"/>
          <a:stretch>
            <a:fillRect/>
          </a:stretch>
        </p:blipFill>
        <p:spPr>
          <a:xfrm>
            <a:off x="4648200" y="457200"/>
            <a:ext cx="3886200" cy="2600765"/>
          </a:xfrm>
          <a:prstGeom prst="rect">
            <a:avLst/>
          </a:prstGeom>
        </p:spPr>
      </p:pic>
      <p:sp>
        <p:nvSpPr>
          <p:cNvPr id="8" name="Rectangle 7"/>
          <p:cNvSpPr/>
          <p:nvPr/>
        </p:nvSpPr>
        <p:spPr>
          <a:xfrm>
            <a:off x="-3048000" y="5791200"/>
            <a:ext cx="3886200" cy="3886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124200"/>
            <a:ext cx="8229600" cy="1143000"/>
          </a:xfrm>
        </p:spPr>
        <p:txBody>
          <a:bodyPr>
            <a:normAutofit fontScale="90000"/>
          </a:bodyPr>
          <a:lstStyle/>
          <a:p>
            <a:r>
              <a:rPr lang="en-US" dirty="0" smtClean="0">
                <a:hlinkClick r:id="rId3" action="ppaction://hlinkfile"/>
              </a:rPr>
              <a:t>Practice Using the New Words!</a:t>
            </a:r>
            <a:r>
              <a:rPr lang="en-US" dirty="0" smtClean="0"/>
              <a:t/>
            </a:r>
            <a:br>
              <a:rPr lang="en-US" dirty="0" smtClean="0"/>
            </a:br>
            <a:endParaRPr lang="en-US" dirty="0"/>
          </a:p>
        </p:txBody>
      </p:sp>
      <p:sp>
        <p:nvSpPr>
          <p:cNvPr id="3" name="Content Placeholder 2"/>
          <p:cNvSpPr>
            <a:spLocks noGrp="1"/>
          </p:cNvSpPr>
          <p:nvPr>
            <p:ph idx="4294967295"/>
          </p:nvPr>
        </p:nvSpPr>
        <p:spPr>
          <a:xfrm>
            <a:off x="0" y="1600200"/>
            <a:ext cx="8229600" cy="4525963"/>
          </a:xfrm>
        </p:spPr>
        <p:txBody>
          <a:bodyPr/>
          <a:lstStyle/>
          <a:p>
            <a:pPr algn="ctr">
              <a:buNone/>
            </a:pPr>
            <a:endParaRPr lang="en-US" dirty="0" smtClean="0"/>
          </a:p>
          <a:p>
            <a:pPr algn="ctr">
              <a:buNone/>
            </a:pPr>
            <a:endParaRPr lang="en-US" dirty="0" smtClean="0"/>
          </a:p>
          <a:p>
            <a:pPr algn="ctr">
              <a:buNone/>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Root Words</a:t>
            </a:r>
            <a:endParaRPr lang="en-US" dirty="0"/>
          </a:p>
        </p:txBody>
      </p:sp>
      <p:graphicFrame>
        <p:nvGraphicFramePr>
          <p:cNvPr id="6" name="Content Placeholder 5"/>
          <p:cNvGraphicFramePr>
            <a:graphicFrameLocks noGrp="1"/>
          </p:cNvGraphicFramePr>
          <p:nvPr>
            <p:ph idx="1"/>
          </p:nvPr>
        </p:nvGraphicFramePr>
        <p:xfrm>
          <a:off x="0" y="1447800"/>
          <a:ext cx="9144000" cy="4378166"/>
        </p:xfrm>
        <a:graphic>
          <a:graphicData uri="http://schemas.openxmlformats.org/drawingml/2006/table">
            <a:tbl>
              <a:tblPr firstRow="1" bandRow="1">
                <a:tableStyleId>{35758FB7-9AC5-4552-8A53-C91805E547FA}</a:tableStyleId>
              </a:tblPr>
              <a:tblGrid>
                <a:gridCol w="9144000"/>
              </a:tblGrid>
              <a:tr h="505303">
                <a:tc>
                  <a:txBody>
                    <a:bodyPr/>
                    <a:lstStyle/>
                    <a:p>
                      <a:pPr marL="0" marR="0" algn="l">
                        <a:spcBef>
                          <a:spcPts val="0"/>
                        </a:spcBef>
                        <a:spcAft>
                          <a:spcPts val="0"/>
                        </a:spcAft>
                      </a:pPr>
                      <a:r>
                        <a:rPr lang="en-US" sz="2800" dirty="0">
                          <a:solidFill>
                            <a:srgbClr val="FFFFFF"/>
                          </a:solidFill>
                          <a:latin typeface="Calibri"/>
                          <a:ea typeface="Calibri"/>
                          <a:cs typeface="Times New Roman"/>
                        </a:rPr>
                        <a:t>Root Words   </a:t>
                      </a:r>
                      <a:r>
                        <a:rPr lang="en-US" sz="2800" baseline="0" dirty="0" smtClean="0">
                          <a:solidFill>
                            <a:srgbClr val="FFFFFF"/>
                          </a:solidFill>
                          <a:latin typeface="Calibri"/>
                          <a:ea typeface="Calibri"/>
                          <a:cs typeface="Times New Roman"/>
                        </a:rPr>
                        <a:t>       Meaning</a:t>
                      </a:r>
                      <a:r>
                        <a:rPr lang="en-US" sz="2800" dirty="0" smtClean="0">
                          <a:solidFill>
                            <a:srgbClr val="FFFFFF"/>
                          </a:solidFill>
                          <a:latin typeface="Calibri"/>
                          <a:ea typeface="Calibri"/>
                          <a:cs typeface="Times New Roman"/>
                        </a:rPr>
                        <a:t>              Words You Already Know</a:t>
                      </a:r>
                      <a:endParaRPr lang="en-US" sz="2800" dirty="0">
                        <a:latin typeface="Calibri"/>
                        <a:ea typeface="Calibri"/>
                        <a:cs typeface="Times New Roman"/>
                      </a:endParaRPr>
                    </a:p>
                  </a:txBody>
                  <a:tcPr marL="68580" marR="68580" marT="0" marB="0"/>
                </a:tc>
              </a:tr>
              <a:tr h="1330166">
                <a:tc>
                  <a:txBody>
                    <a:bodyPr/>
                    <a:lstStyle/>
                    <a:p>
                      <a:pPr algn="l"/>
                      <a:r>
                        <a:rPr lang="en-US" sz="3200" dirty="0" smtClean="0">
                          <a:latin typeface="Calibri"/>
                        </a:rPr>
                        <a:t>fin</a:t>
                      </a:r>
                      <a:r>
                        <a:rPr lang="en-US" sz="3200" baseline="0" dirty="0" smtClean="0">
                          <a:latin typeface="Calibri"/>
                        </a:rPr>
                        <a:t>                          end                           finish</a:t>
                      </a:r>
                    </a:p>
                    <a:p>
                      <a:pPr algn="l"/>
                      <a:endParaRPr lang="en-US" sz="2800" baseline="0" dirty="0" smtClean="0">
                        <a:latin typeface="Calibri"/>
                      </a:endParaRPr>
                    </a:p>
                  </a:txBody>
                  <a:tcPr marL="68580" marR="68580" marT="0" marB="0"/>
                </a:tc>
              </a:tr>
              <a:tr h="1212531">
                <a:tc>
                  <a:txBody>
                    <a:bodyPr/>
                    <a:lstStyle/>
                    <a:p>
                      <a:pPr algn="l"/>
                      <a:r>
                        <a:rPr lang="en-US" sz="3200" dirty="0" smtClean="0">
                          <a:latin typeface="Calibri"/>
                        </a:rPr>
                        <a:t>sat                       </a:t>
                      </a:r>
                      <a:r>
                        <a:rPr lang="en-US" sz="3200" baseline="0" dirty="0" smtClean="0">
                          <a:latin typeface="Calibri"/>
                        </a:rPr>
                        <a:t> </a:t>
                      </a:r>
                      <a:r>
                        <a:rPr lang="en-US" sz="3200" dirty="0" smtClean="0">
                          <a:latin typeface="Calibri"/>
                        </a:rPr>
                        <a:t>enough                      satisfy</a:t>
                      </a:r>
                      <a:endParaRPr lang="en-US" sz="3200" dirty="0">
                        <a:latin typeface="Calibri"/>
                      </a:endParaRPr>
                    </a:p>
                  </a:txBody>
                  <a:tcPr marL="68580" marR="68580" marT="0" marB="0"/>
                </a:tc>
              </a:tr>
              <a:tr h="1330166">
                <a:tc>
                  <a:txBody>
                    <a:bodyPr/>
                    <a:lstStyle/>
                    <a:p>
                      <a:pPr algn="l"/>
                      <a:r>
                        <a:rPr lang="en-US" sz="3200" dirty="0" smtClean="0">
                          <a:latin typeface="Calibri"/>
                        </a:rPr>
                        <a:t>term                      end                          terminal</a:t>
                      </a:r>
                      <a:endParaRPr lang="en-US" sz="3200" dirty="0">
                        <a:latin typeface="Calibri"/>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pPr algn="l"/>
            <a:r>
              <a:rPr lang="en-US" b="1" dirty="0" smtClean="0"/>
              <a:t>confine			</a:t>
            </a:r>
            <a:endParaRPr lang="en-US" b="1" u="sng" dirty="0"/>
          </a:p>
        </p:txBody>
      </p:sp>
      <p:sp>
        <p:nvSpPr>
          <p:cNvPr id="3" name="Content Placeholder 2"/>
          <p:cNvSpPr>
            <a:spLocks noGrp="1"/>
          </p:cNvSpPr>
          <p:nvPr>
            <p:ph sz="half" idx="1"/>
          </p:nvPr>
        </p:nvSpPr>
        <p:spPr>
          <a:xfrm>
            <a:off x="228600" y="1371600"/>
            <a:ext cx="4343400" cy="5257800"/>
          </a:xfrm>
        </p:spPr>
        <p:txBody>
          <a:bodyPr>
            <a:noAutofit/>
          </a:bodyPr>
          <a:lstStyle/>
          <a:p>
            <a:r>
              <a:rPr lang="en-US" sz="3500" dirty="0" smtClean="0"/>
              <a:t>verb</a:t>
            </a:r>
          </a:p>
          <a:p>
            <a:r>
              <a:rPr lang="en-US" sz="3500" dirty="0" smtClean="0"/>
              <a:t>To keep within certain limits; to imprison</a:t>
            </a:r>
          </a:p>
          <a:p>
            <a:r>
              <a:rPr lang="en-US" sz="3500" dirty="0" smtClean="0"/>
              <a:t>It was hard to </a:t>
            </a:r>
            <a:r>
              <a:rPr lang="en-US" sz="3500" u="sng" dirty="0" smtClean="0"/>
              <a:t>confine </a:t>
            </a:r>
            <a:r>
              <a:rPr lang="en-US" sz="3500" dirty="0" smtClean="0"/>
              <a:t>the toddler to one area of the house.</a:t>
            </a:r>
            <a:endParaRPr lang="en-US" sz="3500" dirty="0"/>
          </a:p>
        </p:txBody>
      </p:sp>
      <p:pic>
        <p:nvPicPr>
          <p:cNvPr id="7" name="Content Placeholder 6" descr="toddler.jpg"/>
          <p:cNvPicPr>
            <a:picLocks noGrp="1" noChangeAspect="1"/>
          </p:cNvPicPr>
          <p:nvPr>
            <p:ph sz="half" idx="2"/>
          </p:nvPr>
        </p:nvPicPr>
        <p:blipFill>
          <a:blip r:embed="rId3" cstate="print"/>
          <a:srcRect t="-25069" b="-25069"/>
          <a:stretch>
            <a:fillRect/>
          </a:stretch>
        </p:blip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definitive</a:t>
            </a:r>
            <a:endParaRPr lang="en-US" b="1" dirty="0"/>
          </a:p>
        </p:txBody>
      </p:sp>
      <p:sp>
        <p:nvSpPr>
          <p:cNvPr id="3" name="Content Placeholder 2"/>
          <p:cNvSpPr>
            <a:spLocks noGrp="1"/>
          </p:cNvSpPr>
          <p:nvPr>
            <p:ph sz="half" idx="1"/>
          </p:nvPr>
        </p:nvSpPr>
        <p:spPr>
          <a:xfrm>
            <a:off x="228600" y="1219200"/>
            <a:ext cx="4648200" cy="5638800"/>
          </a:xfrm>
        </p:spPr>
        <p:txBody>
          <a:bodyPr>
            <a:noAutofit/>
          </a:bodyPr>
          <a:lstStyle/>
          <a:p>
            <a:r>
              <a:rPr lang="en-US" sz="3600" dirty="0" smtClean="0"/>
              <a:t>Adjective</a:t>
            </a:r>
          </a:p>
          <a:p>
            <a:r>
              <a:rPr lang="en-US" sz="3600" dirty="0" smtClean="0"/>
              <a:t>Final; most accurate and complete</a:t>
            </a:r>
          </a:p>
          <a:p>
            <a:r>
              <a:rPr lang="en-US" sz="3600" dirty="0" smtClean="0"/>
              <a:t>Her </a:t>
            </a:r>
            <a:r>
              <a:rPr lang="en-US" sz="3600" u="sng" dirty="0" smtClean="0"/>
              <a:t>definitive</a:t>
            </a:r>
            <a:r>
              <a:rPr lang="en-US" sz="3600" dirty="0" smtClean="0"/>
              <a:t> answer was that I could not go bungee jumping.</a:t>
            </a:r>
          </a:p>
        </p:txBody>
      </p:sp>
      <p:cxnSp>
        <p:nvCxnSpPr>
          <p:cNvPr id="12" name="Straight Arrow Connector 11"/>
          <p:cNvCxnSpPr/>
          <p:nvPr/>
        </p:nvCxnSpPr>
        <p:spPr>
          <a:xfrm rot="5400000">
            <a:off x="6249194" y="3352006"/>
            <a:ext cx="1066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8" name="Content Placeholder 7" descr="bungee.jpg"/>
          <p:cNvPicPr>
            <a:picLocks noGrp="1" noChangeAspect="1"/>
          </p:cNvPicPr>
          <p:nvPr>
            <p:ph sz="half" idx="2"/>
          </p:nvPr>
        </p:nvPicPr>
        <p:blipFill>
          <a:blip r:embed="rId3" cstate="print"/>
          <a:srcRect l="-16310" r="-16310"/>
          <a:stretch>
            <a:fillRect/>
          </a:stretch>
        </p:blip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Determine	</a:t>
            </a:r>
            <a:endParaRPr lang="en-US" b="1" u="sng" dirty="0"/>
          </a:p>
        </p:txBody>
      </p:sp>
      <p:sp>
        <p:nvSpPr>
          <p:cNvPr id="3" name="Content Placeholder 2"/>
          <p:cNvSpPr>
            <a:spLocks noGrp="1"/>
          </p:cNvSpPr>
          <p:nvPr>
            <p:ph sz="half" idx="1"/>
          </p:nvPr>
        </p:nvSpPr>
        <p:spPr>
          <a:xfrm>
            <a:off x="228600" y="1219200"/>
            <a:ext cx="4267200" cy="5486400"/>
          </a:xfrm>
        </p:spPr>
        <p:txBody>
          <a:bodyPr>
            <a:normAutofit/>
          </a:bodyPr>
          <a:lstStyle/>
          <a:p>
            <a:r>
              <a:rPr lang="en-US" sz="3600" dirty="0" smtClean="0"/>
              <a:t>Verb</a:t>
            </a:r>
          </a:p>
          <a:p>
            <a:r>
              <a:rPr lang="en-US" sz="3600" dirty="0" smtClean="0"/>
              <a:t>To set limits, to define</a:t>
            </a:r>
          </a:p>
          <a:p>
            <a:r>
              <a:rPr lang="en-US" sz="3600" dirty="0" smtClean="0"/>
              <a:t>The principal will have to </a:t>
            </a:r>
            <a:r>
              <a:rPr lang="en-US" sz="3600" u="sng" dirty="0" smtClean="0"/>
              <a:t>determine</a:t>
            </a:r>
            <a:r>
              <a:rPr lang="en-US" sz="3600" dirty="0" smtClean="0"/>
              <a:t> the best way to handle the problem.</a:t>
            </a:r>
          </a:p>
        </p:txBody>
      </p:sp>
      <p:pic>
        <p:nvPicPr>
          <p:cNvPr id="6" name="Content Placeholder 5" descr="principalsOffice.jpg"/>
          <p:cNvPicPr>
            <a:picLocks noGrp="1" noChangeAspect="1"/>
          </p:cNvPicPr>
          <p:nvPr>
            <p:ph sz="half" idx="2"/>
          </p:nvPr>
        </p:nvPicPr>
        <p:blipFill>
          <a:blip r:embed="rId3" cstate="print"/>
          <a:srcRect t="-897" b="-897"/>
          <a:stretch>
            <a:fillRect/>
          </a:stretch>
        </p:blip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finale</a:t>
            </a:r>
            <a:endParaRPr lang="en-US" dirty="0"/>
          </a:p>
        </p:txBody>
      </p:sp>
      <p:sp>
        <p:nvSpPr>
          <p:cNvPr id="3" name="Content Placeholder 2"/>
          <p:cNvSpPr>
            <a:spLocks noGrp="1"/>
          </p:cNvSpPr>
          <p:nvPr>
            <p:ph sz="half" idx="1"/>
          </p:nvPr>
        </p:nvSpPr>
        <p:spPr>
          <a:xfrm>
            <a:off x="228600" y="1676400"/>
            <a:ext cx="4343400" cy="4953000"/>
          </a:xfrm>
        </p:spPr>
        <p:txBody>
          <a:bodyPr>
            <a:normAutofit lnSpcReduction="10000"/>
          </a:bodyPr>
          <a:lstStyle/>
          <a:p>
            <a:r>
              <a:rPr lang="en-US" sz="3600" dirty="0" smtClean="0"/>
              <a:t>Noun</a:t>
            </a:r>
          </a:p>
          <a:p>
            <a:r>
              <a:rPr lang="en-US" sz="3600" dirty="0" smtClean="0"/>
              <a:t>The last scene of a show or the last movement of a musical performance.</a:t>
            </a:r>
            <a:endParaRPr lang="en-US" sz="3200" dirty="0" smtClean="0"/>
          </a:p>
          <a:p>
            <a:r>
              <a:rPr lang="en-US" sz="3200" dirty="0" smtClean="0"/>
              <a:t>For the </a:t>
            </a:r>
            <a:r>
              <a:rPr lang="en-US" sz="3200" u="sng" dirty="0" smtClean="0"/>
              <a:t>finale</a:t>
            </a:r>
            <a:r>
              <a:rPr lang="en-US" sz="3200" dirty="0" smtClean="0"/>
              <a:t> the orchestra played a concerto by Mozart.</a:t>
            </a:r>
            <a:endParaRPr lang="en-US" sz="3200" dirty="0"/>
          </a:p>
        </p:txBody>
      </p:sp>
      <p:pic>
        <p:nvPicPr>
          <p:cNvPr id="11" name="Content Placeholder 10" descr="orchestra.jpg"/>
          <p:cNvPicPr>
            <a:picLocks noGrp="1" noChangeAspect="1"/>
          </p:cNvPicPr>
          <p:nvPr>
            <p:ph sz="half" idx="2"/>
          </p:nvPr>
        </p:nvPicPr>
        <p:blipFill>
          <a:blip r:embed="rId3" cstate="print"/>
          <a:srcRect t="-55936" b="-55936"/>
          <a:stretch>
            <a:fillRect/>
          </a:stretch>
        </p:blipFill>
        <p:spPr>
          <a:xfrm>
            <a:off x="4751071" y="990600"/>
            <a:ext cx="4379496" cy="4953001"/>
          </a:xfrm>
        </p:spPr>
      </p:pic>
      <p:sp>
        <p:nvSpPr>
          <p:cNvPr id="5" name="Rectangle 4"/>
          <p:cNvSpPr/>
          <p:nvPr/>
        </p:nvSpPr>
        <p:spPr>
          <a:xfrm>
            <a:off x="-3048000" y="6858000"/>
            <a:ext cx="4114800" cy="411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07576"/>
            <a:ext cx="8134351" cy="1035424"/>
          </a:xfrm>
        </p:spPr>
        <p:txBody>
          <a:bodyPr/>
          <a:lstStyle/>
          <a:p>
            <a:pPr algn="l"/>
            <a:r>
              <a:rPr lang="en-US" dirty="0" smtClean="0"/>
              <a:t>indeterminable</a:t>
            </a:r>
            <a:endParaRPr lang="en-US" dirty="0"/>
          </a:p>
        </p:txBody>
      </p:sp>
      <p:sp>
        <p:nvSpPr>
          <p:cNvPr id="6" name="Content Placeholder 5"/>
          <p:cNvSpPr>
            <a:spLocks noGrp="1"/>
          </p:cNvSpPr>
          <p:nvPr>
            <p:ph sz="half" idx="1"/>
          </p:nvPr>
        </p:nvSpPr>
        <p:spPr>
          <a:xfrm>
            <a:off x="228600" y="1295400"/>
            <a:ext cx="4038600" cy="5562600"/>
          </a:xfrm>
        </p:spPr>
        <p:txBody>
          <a:bodyPr>
            <a:normAutofit/>
          </a:bodyPr>
          <a:lstStyle/>
          <a:p>
            <a:r>
              <a:rPr lang="en-US" sz="3500" dirty="0" err="1" smtClean="0"/>
              <a:t>Adj</a:t>
            </a:r>
            <a:r>
              <a:rPr lang="en-US" sz="3500" dirty="0" smtClean="0"/>
              <a:t>	</a:t>
            </a:r>
          </a:p>
          <a:p>
            <a:r>
              <a:rPr lang="en-US" sz="3500" dirty="0" smtClean="0"/>
              <a:t>Cannot be determined or decided</a:t>
            </a:r>
          </a:p>
          <a:p>
            <a:r>
              <a:rPr lang="en-US" sz="3500" dirty="0" smtClean="0"/>
              <a:t>The damage from the hurricane is </a:t>
            </a:r>
            <a:r>
              <a:rPr lang="en-US" sz="3500" u="sng" dirty="0" smtClean="0"/>
              <a:t>indeterminable</a:t>
            </a:r>
            <a:r>
              <a:rPr lang="en-US" sz="3500" dirty="0" smtClean="0"/>
              <a:t> at this point.</a:t>
            </a:r>
            <a:endParaRPr lang="en-US" sz="3500" dirty="0"/>
          </a:p>
        </p:txBody>
      </p:sp>
      <p:pic>
        <p:nvPicPr>
          <p:cNvPr id="9" name="Content Placeholder 8" descr="damage-after-hurricane-t12316.jpg"/>
          <p:cNvPicPr>
            <a:picLocks noGrp="1" noChangeAspect="1"/>
          </p:cNvPicPr>
          <p:nvPr>
            <p:ph sz="half" idx="2"/>
          </p:nvPr>
        </p:nvPicPr>
        <p:blipFill>
          <a:blip r:embed="rId3" cstate="print"/>
          <a:srcRect t="-29876" b="-29876"/>
          <a:stretch>
            <a:fillRect/>
          </a:stretch>
        </p:blip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7576"/>
            <a:ext cx="8058151" cy="1035424"/>
          </a:xfrm>
        </p:spPr>
        <p:txBody>
          <a:bodyPr/>
          <a:lstStyle/>
          <a:p>
            <a:pPr algn="l"/>
            <a:r>
              <a:rPr lang="en-US" b="1" u="sng" dirty="0" smtClean="0"/>
              <a:t>infinite</a:t>
            </a:r>
            <a:endParaRPr lang="en-US" b="1" u="sng" dirty="0"/>
          </a:p>
        </p:txBody>
      </p:sp>
      <p:sp>
        <p:nvSpPr>
          <p:cNvPr id="3" name="Content Placeholder 2"/>
          <p:cNvSpPr>
            <a:spLocks noGrp="1"/>
          </p:cNvSpPr>
          <p:nvPr>
            <p:ph sz="half" idx="1"/>
          </p:nvPr>
        </p:nvSpPr>
        <p:spPr>
          <a:xfrm>
            <a:off x="228600" y="1371600"/>
            <a:ext cx="4495800" cy="5486400"/>
          </a:xfrm>
        </p:spPr>
        <p:txBody>
          <a:bodyPr>
            <a:normAutofit/>
          </a:bodyPr>
          <a:lstStyle/>
          <a:p>
            <a:r>
              <a:rPr lang="en-US" sz="3500" dirty="0" smtClean="0"/>
              <a:t>adjective</a:t>
            </a:r>
          </a:p>
          <a:p>
            <a:r>
              <a:rPr lang="en-US" sz="3500" dirty="0" smtClean="0"/>
              <a:t>Without limits; endless</a:t>
            </a:r>
          </a:p>
          <a:p>
            <a:r>
              <a:rPr lang="en-US" sz="3500" dirty="0" smtClean="0"/>
              <a:t>Looking up at the night sky, it seemed like there were an </a:t>
            </a:r>
            <a:r>
              <a:rPr lang="en-US" sz="3500" u="sng" dirty="0" smtClean="0"/>
              <a:t>infinite </a:t>
            </a:r>
            <a:r>
              <a:rPr lang="en-US" sz="3500" dirty="0" smtClean="0"/>
              <a:t>number of stars.</a:t>
            </a:r>
            <a:endParaRPr lang="en-US" sz="3500" dirty="0"/>
          </a:p>
        </p:txBody>
      </p:sp>
      <p:pic>
        <p:nvPicPr>
          <p:cNvPr id="5" name="Picture 4" descr="stars.jpg"/>
          <p:cNvPicPr>
            <a:picLocks noChangeAspect="1"/>
          </p:cNvPicPr>
          <p:nvPr/>
        </p:nvPicPr>
        <p:blipFill>
          <a:blip r:embed="rId3" cstate="print"/>
          <a:stretch>
            <a:fillRect/>
          </a:stretch>
        </p:blipFill>
        <p:spPr>
          <a:xfrm>
            <a:off x="5257800" y="1295399"/>
            <a:ext cx="3048000" cy="3962401"/>
          </a:xfrm>
          <a:prstGeom prst="rect">
            <a:avLst/>
          </a:prstGeom>
        </p:spPr>
      </p:pic>
      <p:sp>
        <p:nvSpPr>
          <p:cNvPr id="6" name="Rectangle 5"/>
          <p:cNvSpPr/>
          <p:nvPr/>
        </p:nvSpPr>
        <p:spPr>
          <a:xfrm>
            <a:off x="-3200400" y="6019800"/>
            <a:ext cx="3962400" cy="4191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insatiable</a:t>
            </a:r>
            <a:endParaRPr lang="en-US" b="1" u="sng" dirty="0"/>
          </a:p>
        </p:txBody>
      </p:sp>
      <p:sp>
        <p:nvSpPr>
          <p:cNvPr id="3" name="Content Placeholder 2"/>
          <p:cNvSpPr>
            <a:spLocks noGrp="1"/>
          </p:cNvSpPr>
          <p:nvPr>
            <p:ph sz="half" idx="1"/>
          </p:nvPr>
        </p:nvSpPr>
        <p:spPr>
          <a:xfrm>
            <a:off x="457200" y="1600200"/>
            <a:ext cx="4343400" cy="5257800"/>
          </a:xfrm>
        </p:spPr>
        <p:txBody>
          <a:bodyPr>
            <a:normAutofit/>
          </a:bodyPr>
          <a:lstStyle/>
          <a:p>
            <a:r>
              <a:rPr lang="en-US" sz="3600" dirty="0" smtClean="0"/>
              <a:t>Adjective</a:t>
            </a:r>
          </a:p>
          <a:p>
            <a:r>
              <a:rPr lang="en-US" sz="4100" dirty="0" smtClean="0"/>
              <a:t>Unable to satisfy; greedy</a:t>
            </a:r>
          </a:p>
          <a:p>
            <a:r>
              <a:rPr lang="en-US" sz="4100" dirty="0" smtClean="0"/>
              <a:t>My need to eat chocolate is sometimes </a:t>
            </a:r>
            <a:r>
              <a:rPr lang="en-US" sz="4100" u="sng" dirty="0" smtClean="0"/>
              <a:t>insatiable.</a:t>
            </a:r>
            <a:endParaRPr lang="en-US" sz="4100" dirty="0"/>
          </a:p>
        </p:txBody>
      </p:sp>
      <p:pic>
        <p:nvPicPr>
          <p:cNvPr id="5" name="Picture 4" descr="greedy.jpg"/>
          <p:cNvPicPr>
            <a:picLocks noChangeAspect="1"/>
          </p:cNvPicPr>
          <p:nvPr/>
        </p:nvPicPr>
        <p:blipFill>
          <a:blip r:embed="rId3" cstate="print"/>
          <a:stretch>
            <a:fillRect/>
          </a:stretch>
        </p:blipFill>
        <p:spPr>
          <a:xfrm>
            <a:off x="4495800" y="0"/>
            <a:ext cx="4150659" cy="3505200"/>
          </a:xfrm>
          <a:prstGeom prst="rect">
            <a:avLst/>
          </a:prstGeom>
        </p:spPr>
      </p:pic>
      <p:pic>
        <p:nvPicPr>
          <p:cNvPr id="7" name="Picture 6" descr="chocolate.jpg"/>
          <p:cNvPicPr>
            <a:picLocks noChangeAspect="1"/>
          </p:cNvPicPr>
          <p:nvPr/>
        </p:nvPicPr>
        <p:blipFill>
          <a:blip r:embed="rId4" cstate="print"/>
          <a:stretch>
            <a:fillRect/>
          </a:stretch>
        </p:blipFill>
        <p:spPr>
          <a:xfrm>
            <a:off x="5410200" y="3657600"/>
            <a:ext cx="2971800" cy="224028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Focus">
      <a:dk1>
        <a:sysClr val="windowText" lastClr="000000"/>
      </a:dk1>
      <a:lt1>
        <a:sysClr val="window" lastClr="FFFFFF"/>
      </a:lt1>
      <a:dk2>
        <a:srgbClr val="0064E2"/>
      </a:dk2>
      <a:lt2>
        <a:srgbClr val="B5D2F5"/>
      </a:lt2>
      <a:accent1>
        <a:srgbClr val="FFB91D"/>
      </a:accent1>
      <a:accent2>
        <a:srgbClr val="F97817"/>
      </a:accent2>
      <a:accent3>
        <a:srgbClr val="6DE304"/>
      </a:accent3>
      <a:accent4>
        <a:srgbClr val="FF0000"/>
      </a:accent4>
      <a:accent5>
        <a:srgbClr val="732BEA"/>
      </a:accent5>
      <a:accent6>
        <a:srgbClr val="C913AD"/>
      </a:accent6>
      <a:hlink>
        <a:srgbClr val="FFE400"/>
      </a:hlink>
      <a:folHlink>
        <a:srgbClr val="A3EC62"/>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3264</TotalTime>
  <Words>1278</Words>
  <Application>Microsoft Office PowerPoint</Application>
  <PresentationFormat>On-screen Show (4:3)</PresentationFormat>
  <Paragraphs>162</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Breeze</vt:lpstr>
      <vt:lpstr>Vocabulary</vt:lpstr>
      <vt:lpstr>Root Words</vt:lpstr>
      <vt:lpstr>confine   </vt:lpstr>
      <vt:lpstr>definitive</vt:lpstr>
      <vt:lpstr>Determine </vt:lpstr>
      <vt:lpstr>finale</vt:lpstr>
      <vt:lpstr>indeterminable</vt:lpstr>
      <vt:lpstr>infinite</vt:lpstr>
      <vt:lpstr>insatiable</vt:lpstr>
      <vt:lpstr>saturate</vt:lpstr>
      <vt:lpstr>terminable</vt:lpstr>
      <vt:lpstr>terminate</vt:lpstr>
      <vt:lpstr>Practice Using the New Words!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 &amp; R: Vocabulary Lesson</dc:title>
  <dc:creator>Jane McLaughlin</dc:creator>
  <cp:lastModifiedBy>Pulidom</cp:lastModifiedBy>
  <cp:revision>231</cp:revision>
  <dcterms:created xsi:type="dcterms:W3CDTF">2009-11-09T15:34:13Z</dcterms:created>
  <dcterms:modified xsi:type="dcterms:W3CDTF">2014-03-30T17:53:20Z</dcterms:modified>
</cp:coreProperties>
</file>